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5" r:id="rId5"/>
    <p:sldId id="259" r:id="rId6"/>
    <p:sldId id="260" r:id="rId7"/>
    <p:sldId id="271" r:id="rId8"/>
    <p:sldId id="273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9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0" d="100"/>
          <a:sy n="80" d="100"/>
        </p:scale>
        <p:origin x="-14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93805834497317"/>
          <c:y val="0.000565820048595691"/>
          <c:w val="0.263631586172794"/>
          <c:h val="0.38388459039196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28"/>
          </c:dPt>
          <c:cat>
            <c:strRef>
              <c:f>Лист1!$L$2:$L$4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без указания пола</c:v>
                </c:pt>
              </c:strCache>
            </c:strRef>
          </c:cat>
          <c:val>
            <c:numRef>
              <c:f>Лист1!$N$2:$N$4</c:f>
              <c:numCache>
                <c:formatCode>0%</c:formatCode>
                <c:ptCount val="3"/>
                <c:pt idx="0">
                  <c:v>0.609096042414343</c:v>
                </c:pt>
                <c:pt idx="1">
                  <c:v>0.192496011338788</c:v>
                </c:pt>
                <c:pt idx="2">
                  <c:v>0.198407946246869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layout>
        <c:manualLayout>
          <c:xMode val="edge"/>
          <c:yMode val="edge"/>
          <c:x val="0.0"/>
          <c:y val="0.0176072197066478"/>
          <c:w val="0.421346069065871"/>
          <c:h val="0.278709841879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4288814407125"/>
          <c:y val="0.0"/>
          <c:w val="0.475359162345759"/>
          <c:h val="0.842677312049355"/>
        </c:manualLayout>
      </c:layout>
      <c:pieChart>
        <c:varyColors val="1"/>
        <c:ser>
          <c:idx val="0"/>
          <c:order val="0"/>
          <c:explosion val="25"/>
          <c:cat>
            <c:strRef>
              <c:f>Лист1!$L$2:$L$4</c:f>
              <c:strCache>
                <c:ptCount val="3"/>
                <c:pt idx="0">
                  <c:v>мужчины</c:v>
                </c:pt>
                <c:pt idx="1">
                  <c:v>женщины</c:v>
                </c:pt>
                <c:pt idx="2">
                  <c:v>без указания пола</c:v>
                </c:pt>
              </c:strCache>
            </c:strRef>
          </c:cat>
          <c:val>
            <c:numRef>
              <c:f>Лист1!$R$2:$R$4</c:f>
              <c:numCache>
                <c:formatCode>0%</c:formatCode>
                <c:ptCount val="3"/>
                <c:pt idx="0">
                  <c:v>0.669698213035673</c:v>
                </c:pt>
                <c:pt idx="1">
                  <c:v>0.274840128440562</c:v>
                </c:pt>
                <c:pt idx="2">
                  <c:v>0.055461658523766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0478631877349639"/>
          <c:y val="0.458523156761489"/>
          <c:w val="0.369167672266199"/>
          <c:h val="0.309214729110303"/>
        </c:manualLayout>
      </c:layout>
      <c:overlay val="0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35607454032935"/>
          <c:y val="0.0434564859660747"/>
          <c:w val="0.840803491469548"/>
          <c:h val="0.636743183942273"/>
        </c:manualLayout>
      </c:layout>
      <c:barChart>
        <c:barDir val="col"/>
        <c:grouping val="clustered"/>
        <c:varyColors val="0"/>
        <c:ser>
          <c:idx val="0"/>
          <c:order val="0"/>
          <c:tx>
            <c:v>платежи аудитории</c:v>
          </c:tx>
          <c:invertIfNegative val="0"/>
          <c:cat>
            <c:numRef>
              <c:f>Лист1!$E$9:$E$30</c:f>
              <c:numCache>
                <c:formatCode>General</c:formatCode>
                <c:ptCount val="22"/>
                <c:pt idx="0">
                  <c:v>19.0</c:v>
                </c:pt>
                <c:pt idx="1">
                  <c:v>20.0</c:v>
                </c:pt>
                <c:pt idx="2">
                  <c:v>21.0</c:v>
                </c:pt>
                <c:pt idx="3">
                  <c:v>22.0</c:v>
                </c:pt>
                <c:pt idx="4">
                  <c:v>23.0</c:v>
                </c:pt>
                <c:pt idx="5">
                  <c:v>24.0</c:v>
                </c:pt>
                <c:pt idx="6">
                  <c:v>25.0</c:v>
                </c:pt>
                <c:pt idx="7">
                  <c:v>26.0</c:v>
                </c:pt>
                <c:pt idx="8">
                  <c:v>27.0</c:v>
                </c:pt>
                <c:pt idx="9">
                  <c:v>28.0</c:v>
                </c:pt>
                <c:pt idx="10">
                  <c:v>29.0</c:v>
                </c:pt>
                <c:pt idx="11">
                  <c:v>30.0</c:v>
                </c:pt>
                <c:pt idx="12">
                  <c:v>31.0</c:v>
                </c:pt>
                <c:pt idx="13">
                  <c:v>32.0</c:v>
                </c:pt>
                <c:pt idx="14">
                  <c:v>33.0</c:v>
                </c:pt>
                <c:pt idx="15">
                  <c:v>34.0</c:v>
                </c:pt>
                <c:pt idx="16">
                  <c:v>35.0</c:v>
                </c:pt>
                <c:pt idx="17">
                  <c:v>36.0</c:v>
                </c:pt>
                <c:pt idx="18">
                  <c:v>37.0</c:v>
                </c:pt>
                <c:pt idx="19">
                  <c:v>38.0</c:v>
                </c:pt>
                <c:pt idx="20">
                  <c:v>39.0</c:v>
                </c:pt>
                <c:pt idx="21">
                  <c:v>40.0</c:v>
                </c:pt>
              </c:numCache>
            </c:numRef>
          </c:cat>
          <c:val>
            <c:numRef>
              <c:f>Лист1!$G$9:$G$30</c:f>
              <c:numCache>
                <c:formatCode>General</c:formatCode>
                <c:ptCount val="22"/>
                <c:pt idx="0">
                  <c:v>27980.16</c:v>
                </c:pt>
                <c:pt idx="1">
                  <c:v>34422.96000000001</c:v>
                </c:pt>
                <c:pt idx="2">
                  <c:v>55963.86</c:v>
                </c:pt>
                <c:pt idx="3">
                  <c:v>101601.54</c:v>
                </c:pt>
                <c:pt idx="4">
                  <c:v>102621.06</c:v>
                </c:pt>
                <c:pt idx="5">
                  <c:v>153830.7</c:v>
                </c:pt>
                <c:pt idx="6">
                  <c:v>139500.78</c:v>
                </c:pt>
                <c:pt idx="7">
                  <c:v>162255.9</c:v>
                </c:pt>
                <c:pt idx="8">
                  <c:v>126091.26</c:v>
                </c:pt>
                <c:pt idx="9">
                  <c:v>122664.54</c:v>
                </c:pt>
                <c:pt idx="10">
                  <c:v>120090.96</c:v>
                </c:pt>
                <c:pt idx="11">
                  <c:v>109899.3</c:v>
                </c:pt>
                <c:pt idx="12">
                  <c:v>82956.36</c:v>
                </c:pt>
                <c:pt idx="13">
                  <c:v>82128.0</c:v>
                </c:pt>
                <c:pt idx="14">
                  <c:v>62346.48</c:v>
                </c:pt>
                <c:pt idx="15">
                  <c:v>52168.98</c:v>
                </c:pt>
                <c:pt idx="16">
                  <c:v>61351.74</c:v>
                </c:pt>
                <c:pt idx="17">
                  <c:v>53025.66</c:v>
                </c:pt>
                <c:pt idx="18">
                  <c:v>78156.12000000002</c:v>
                </c:pt>
                <c:pt idx="19">
                  <c:v>49298.04</c:v>
                </c:pt>
                <c:pt idx="20">
                  <c:v>50972.46</c:v>
                </c:pt>
                <c:pt idx="21">
                  <c:v>40816.2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95374520"/>
        <c:axId val="389165480"/>
      </c:barChart>
      <c:catAx>
        <c:axId val="39537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389165480"/>
        <c:crosses val="autoZero"/>
        <c:auto val="1"/>
        <c:lblAlgn val="ctr"/>
        <c:lblOffset val="100"/>
        <c:noMultiLvlLbl val="0"/>
      </c:catAx>
      <c:valAx>
        <c:axId val="3891654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3953745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9721791234205"/>
          <c:y val="0.0438904617781942"/>
          <c:w val="0.344853991551982"/>
          <c:h val="0.0934879323202065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D628F-1FCF-40B7-B8A7-9C6684A00E36}" type="doc">
      <dgm:prSet loTypeId="urn:microsoft.com/office/officeart/2005/8/layout/arrow2" loCatId="process" qsTypeId="urn:microsoft.com/office/officeart/2005/8/quickstyle/3d1" qsCatId="3D" csTypeId="urn:microsoft.com/office/officeart/2005/8/colors/accent2_2" csCatId="accent2" phldr="1"/>
      <dgm:spPr/>
    </dgm:pt>
    <dgm:pt modelId="{BAE52EA5-4A7C-4F09-AA20-F719B18FAE9A}">
      <dgm:prSet phldrT="[Текст]" custT="1"/>
      <dgm:spPr/>
      <dgm:t>
        <a:bodyPr/>
        <a:lstStyle/>
        <a:p>
          <a:r>
            <a:rPr lang="ru-RU" sz="2400" b="1" dirty="0" smtClean="0"/>
            <a:t>Менеджмент проекта:</a:t>
          </a:r>
          <a:r>
            <a:rPr lang="ru-RU" sz="2200" b="1" dirty="0" smtClean="0"/>
            <a:t/>
          </a:r>
          <a:br>
            <a:rPr lang="ru-RU" sz="2200" b="1" dirty="0" smtClean="0"/>
          </a:br>
          <a:r>
            <a:rPr lang="ru-RU" sz="2200" b="0" dirty="0" smtClean="0"/>
            <a:t>когда и какие ресурсы нужны? </a:t>
          </a:r>
          <a:br>
            <a:rPr lang="ru-RU" sz="2200" b="0" dirty="0" smtClean="0"/>
          </a:br>
          <a:r>
            <a:rPr lang="ru-RU" sz="2200" b="0" dirty="0" smtClean="0"/>
            <a:t>утверждение бюджета</a:t>
          </a:r>
          <a:r>
            <a:rPr lang="ru-RU" sz="1800" b="0" dirty="0" smtClean="0"/>
            <a:t/>
          </a:r>
          <a:br>
            <a:rPr lang="ru-RU" sz="1800" b="0" dirty="0" smtClean="0"/>
          </a:br>
          <a:endParaRPr lang="ru-RU" sz="1800" b="0" dirty="0"/>
        </a:p>
      </dgm:t>
    </dgm:pt>
    <dgm:pt modelId="{765940E0-F08E-4A9F-A61C-4A088391C577}" type="parTrans" cxnId="{92A1C612-F0E2-4DE9-BB77-879022E37C7E}">
      <dgm:prSet/>
      <dgm:spPr/>
      <dgm:t>
        <a:bodyPr/>
        <a:lstStyle/>
        <a:p>
          <a:endParaRPr lang="ru-RU"/>
        </a:p>
      </dgm:t>
    </dgm:pt>
    <dgm:pt modelId="{A2386BA7-DA94-4B25-928D-FDDF8E1C648A}" type="sibTrans" cxnId="{92A1C612-F0E2-4DE9-BB77-879022E37C7E}">
      <dgm:prSet/>
      <dgm:spPr/>
      <dgm:t>
        <a:bodyPr/>
        <a:lstStyle/>
        <a:p>
          <a:endParaRPr lang="ru-RU"/>
        </a:p>
      </dgm:t>
    </dgm:pt>
    <dgm:pt modelId="{93D2CF68-D5F6-477C-897F-7CDAB259A3F5}">
      <dgm:prSet phldrT="[Текст]" custT="1"/>
      <dgm:spPr/>
      <dgm:t>
        <a:bodyPr/>
        <a:lstStyle/>
        <a:p>
          <a:r>
            <a:rPr lang="ru-RU" sz="2400" b="1" dirty="0" smtClean="0"/>
            <a:t>Концепт:</a:t>
          </a:r>
          <a:r>
            <a:rPr lang="ru-RU" sz="2200" b="1" dirty="0" smtClean="0"/>
            <a:t/>
          </a:r>
          <a:br>
            <a:rPr lang="ru-RU" sz="2200" b="1" dirty="0" smtClean="0"/>
          </a:br>
          <a:r>
            <a:rPr lang="ru-RU" sz="2000" dirty="0" smtClean="0"/>
            <a:t>описание игры и функционала</a:t>
          </a:r>
          <a:endParaRPr lang="ru-RU" sz="2000" dirty="0"/>
        </a:p>
      </dgm:t>
    </dgm:pt>
    <dgm:pt modelId="{ACEB72A1-8C29-41CF-A19E-081F4BF6178B}" type="parTrans" cxnId="{17BE5416-B330-4C40-B166-213B370979B2}">
      <dgm:prSet/>
      <dgm:spPr/>
      <dgm:t>
        <a:bodyPr/>
        <a:lstStyle/>
        <a:p>
          <a:endParaRPr lang="ru-RU"/>
        </a:p>
      </dgm:t>
    </dgm:pt>
    <dgm:pt modelId="{2CD8ABA2-67B3-42BB-861F-9D04D1ECA894}" type="sibTrans" cxnId="{17BE5416-B330-4C40-B166-213B370979B2}">
      <dgm:prSet/>
      <dgm:spPr/>
      <dgm:t>
        <a:bodyPr/>
        <a:lstStyle/>
        <a:p>
          <a:endParaRPr lang="ru-RU"/>
        </a:p>
      </dgm:t>
    </dgm:pt>
    <dgm:pt modelId="{B516A9E7-2605-40F7-94A8-2C91E6E9B629}">
      <dgm:prSet phldrT="[Текст]" custT="1"/>
      <dgm:spPr/>
      <dgm:t>
        <a:bodyPr/>
        <a:lstStyle/>
        <a:p>
          <a:r>
            <a:rPr lang="ru-RU" sz="2400" b="1" dirty="0" smtClean="0"/>
            <a:t>Подготовка прототипа:</a:t>
          </a:r>
          <a:r>
            <a:rPr lang="ru-RU" sz="2200" dirty="0" smtClean="0"/>
            <a:t/>
          </a:r>
          <a:br>
            <a:rPr lang="ru-RU" sz="2200" dirty="0" smtClean="0"/>
          </a:br>
          <a:r>
            <a:rPr lang="ru-RU" sz="2200" dirty="0" smtClean="0"/>
            <a:t>- концепт всего игрового мира - целостность и ясность идеи</a:t>
          </a:r>
          <a:br>
            <a:rPr lang="ru-RU" sz="2200" dirty="0" smtClean="0"/>
          </a:br>
          <a:r>
            <a:rPr lang="ru-RU" sz="2200" dirty="0" smtClean="0"/>
            <a:t>- точки монетизации</a:t>
          </a:r>
          <a:br>
            <a:rPr lang="ru-RU" sz="2200" dirty="0" smtClean="0"/>
          </a:br>
          <a:r>
            <a:rPr lang="ru-RU" sz="2200" dirty="0" smtClean="0"/>
            <a:t/>
          </a:r>
          <a:br>
            <a:rPr lang="ru-RU" sz="2200" dirty="0" smtClean="0"/>
          </a:br>
          <a:endParaRPr lang="ru-RU" sz="2200" dirty="0"/>
        </a:p>
      </dgm:t>
    </dgm:pt>
    <dgm:pt modelId="{ACCEC764-A7FE-4932-9582-48573A9973C9}" type="parTrans" cxnId="{B8B5DB9B-FC49-438A-B479-18D0504769C8}">
      <dgm:prSet/>
      <dgm:spPr/>
      <dgm:t>
        <a:bodyPr/>
        <a:lstStyle/>
        <a:p>
          <a:endParaRPr lang="ru-RU"/>
        </a:p>
      </dgm:t>
    </dgm:pt>
    <dgm:pt modelId="{EB379711-A10C-42A6-852A-16C86E420416}" type="sibTrans" cxnId="{B8B5DB9B-FC49-438A-B479-18D0504769C8}">
      <dgm:prSet/>
      <dgm:spPr/>
      <dgm:t>
        <a:bodyPr/>
        <a:lstStyle/>
        <a:p>
          <a:endParaRPr lang="ru-RU"/>
        </a:p>
      </dgm:t>
    </dgm:pt>
    <dgm:pt modelId="{177639C7-B855-4345-A5AF-3740D9CD8907}" type="pres">
      <dgm:prSet presAssocID="{D2CD628F-1FCF-40B7-B8A7-9C6684A00E36}" presName="arrowDiagram" presStyleCnt="0">
        <dgm:presLayoutVars>
          <dgm:chMax val="5"/>
          <dgm:dir/>
          <dgm:resizeHandles val="exact"/>
        </dgm:presLayoutVars>
      </dgm:prSet>
      <dgm:spPr/>
    </dgm:pt>
    <dgm:pt modelId="{7F353D30-F975-4BF8-842A-16EF4B5B1C3E}" type="pres">
      <dgm:prSet presAssocID="{D2CD628F-1FCF-40B7-B8A7-9C6684A00E36}" presName="arrow" presStyleLbl="bgShp" presStyleIdx="0" presStyleCnt="1" custScaleX="121481" custLinFactNeighborX="2056" custLinFactNeighborY="-1576"/>
      <dgm:spPr/>
      <dgm:t>
        <a:bodyPr/>
        <a:lstStyle/>
        <a:p>
          <a:endParaRPr lang="ru-RU"/>
        </a:p>
      </dgm:t>
    </dgm:pt>
    <dgm:pt modelId="{BDB11DA1-447C-4342-A03A-AB2D72767906}" type="pres">
      <dgm:prSet presAssocID="{D2CD628F-1FCF-40B7-B8A7-9C6684A00E36}" presName="arrowDiagram3" presStyleCnt="0"/>
      <dgm:spPr/>
    </dgm:pt>
    <dgm:pt modelId="{CFCF9EC7-A816-4AD8-9555-A59DF3CC7495}" type="pres">
      <dgm:prSet presAssocID="{BAE52EA5-4A7C-4F09-AA20-F719B18FAE9A}" presName="bullet3a" presStyleLbl="node1" presStyleIdx="0" presStyleCnt="3" custFlipVert="0" custFlipHor="0" custScaleX="51570" custScaleY="51572" custLinFactX="-300000" custLinFactY="111288" custLinFactNeighborX="-340145" custLinFactNeighborY="200000"/>
      <dgm:spPr/>
    </dgm:pt>
    <dgm:pt modelId="{47D160D2-F5F6-4CFF-92DE-E23E9C6319A0}" type="pres">
      <dgm:prSet presAssocID="{BAE52EA5-4A7C-4F09-AA20-F719B18FAE9A}" presName="textBox3a" presStyleLbl="revTx" presStyleIdx="0" presStyleCnt="3" custScaleX="243737" custScaleY="21055" custLinFactNeighborX="4822" custLinFactNeighborY="-12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2E262-B380-43EF-BD64-C0E2F02162CB}" type="pres">
      <dgm:prSet presAssocID="{93D2CF68-D5F6-477C-897F-7CDAB259A3F5}" presName="bullet3b" presStyleLbl="node1" presStyleIdx="1" presStyleCnt="3" custScaleX="16184" custScaleY="20050" custLinFactX="-200000" custLinFactY="100000" custLinFactNeighborX="-260312" custLinFactNeighborY="121158"/>
      <dgm:spPr/>
    </dgm:pt>
    <dgm:pt modelId="{AE20B5DA-6194-417F-9006-A153DB061D83}" type="pres">
      <dgm:prSet presAssocID="{93D2CF68-D5F6-477C-897F-7CDAB259A3F5}" presName="textBox3b" presStyleLbl="revTx" presStyleIdx="1" presStyleCnt="3" custScaleX="127690" custScaleY="33137" custLinFactX="-32185" custLinFactNeighborX="-100000" custLinFactNeighborY="-56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75444-D55D-4A46-B53F-65AC26FB2665}" type="pres">
      <dgm:prSet presAssocID="{B516A9E7-2605-40F7-94A8-2C91E6E9B629}" presName="bullet3c" presStyleLbl="node1" presStyleIdx="2" presStyleCnt="3" custFlipHor="1" custScaleX="9624" custScaleY="21258" custLinFactX="-106210" custLinFactNeighborX="-200000" custLinFactNeighborY="81130"/>
      <dgm:spPr/>
    </dgm:pt>
    <dgm:pt modelId="{F44F39F2-C3D1-4571-ABDE-39616158DA93}" type="pres">
      <dgm:prSet presAssocID="{B516A9E7-2605-40F7-94A8-2C91E6E9B629}" presName="textBox3c" presStyleLbl="revTx" presStyleIdx="2" presStyleCnt="3" custScaleX="256952" custScaleY="70021" custLinFactNeighborX="4194" custLinFactNeighborY="-20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4AC23C-4AD3-49FB-84B0-C5E52543310E}" type="presOf" srcId="{93D2CF68-D5F6-477C-897F-7CDAB259A3F5}" destId="{AE20B5DA-6194-417F-9006-A153DB061D83}" srcOrd="0" destOrd="0" presId="urn:microsoft.com/office/officeart/2005/8/layout/arrow2"/>
    <dgm:cxn modelId="{B8B5DB9B-FC49-438A-B479-18D0504769C8}" srcId="{D2CD628F-1FCF-40B7-B8A7-9C6684A00E36}" destId="{B516A9E7-2605-40F7-94A8-2C91E6E9B629}" srcOrd="2" destOrd="0" parTransId="{ACCEC764-A7FE-4932-9582-48573A9973C9}" sibTransId="{EB379711-A10C-42A6-852A-16C86E420416}"/>
    <dgm:cxn modelId="{6814DDE0-E6A3-4ABE-A940-18893AE9B4D9}" type="presOf" srcId="{BAE52EA5-4A7C-4F09-AA20-F719B18FAE9A}" destId="{47D160D2-F5F6-4CFF-92DE-E23E9C6319A0}" srcOrd="0" destOrd="0" presId="urn:microsoft.com/office/officeart/2005/8/layout/arrow2"/>
    <dgm:cxn modelId="{03553C4D-0997-41C5-9541-4B33668FA632}" type="presOf" srcId="{D2CD628F-1FCF-40B7-B8A7-9C6684A00E36}" destId="{177639C7-B855-4345-A5AF-3740D9CD8907}" srcOrd="0" destOrd="0" presId="urn:microsoft.com/office/officeart/2005/8/layout/arrow2"/>
    <dgm:cxn modelId="{6F3C21D1-86C2-4948-9530-7AC10E959E8A}" type="presOf" srcId="{B516A9E7-2605-40F7-94A8-2C91E6E9B629}" destId="{F44F39F2-C3D1-4571-ABDE-39616158DA93}" srcOrd="0" destOrd="0" presId="urn:microsoft.com/office/officeart/2005/8/layout/arrow2"/>
    <dgm:cxn modelId="{17BE5416-B330-4C40-B166-213B370979B2}" srcId="{D2CD628F-1FCF-40B7-B8A7-9C6684A00E36}" destId="{93D2CF68-D5F6-477C-897F-7CDAB259A3F5}" srcOrd="1" destOrd="0" parTransId="{ACEB72A1-8C29-41CF-A19E-081F4BF6178B}" sibTransId="{2CD8ABA2-67B3-42BB-861F-9D04D1ECA894}"/>
    <dgm:cxn modelId="{92A1C612-F0E2-4DE9-BB77-879022E37C7E}" srcId="{D2CD628F-1FCF-40B7-B8A7-9C6684A00E36}" destId="{BAE52EA5-4A7C-4F09-AA20-F719B18FAE9A}" srcOrd="0" destOrd="0" parTransId="{765940E0-F08E-4A9F-A61C-4A088391C577}" sibTransId="{A2386BA7-DA94-4B25-928D-FDDF8E1C648A}"/>
    <dgm:cxn modelId="{BAEF74CD-2663-431F-9123-E67B68C4D86C}" type="presParOf" srcId="{177639C7-B855-4345-A5AF-3740D9CD8907}" destId="{7F353D30-F975-4BF8-842A-16EF4B5B1C3E}" srcOrd="0" destOrd="0" presId="urn:microsoft.com/office/officeart/2005/8/layout/arrow2"/>
    <dgm:cxn modelId="{A505710B-1F3C-48D7-9532-6F26461439AD}" type="presParOf" srcId="{177639C7-B855-4345-A5AF-3740D9CD8907}" destId="{BDB11DA1-447C-4342-A03A-AB2D72767906}" srcOrd="1" destOrd="0" presId="urn:microsoft.com/office/officeart/2005/8/layout/arrow2"/>
    <dgm:cxn modelId="{6A2BF10B-B6BF-4B9C-8F46-5758DE60FB77}" type="presParOf" srcId="{BDB11DA1-447C-4342-A03A-AB2D72767906}" destId="{CFCF9EC7-A816-4AD8-9555-A59DF3CC7495}" srcOrd="0" destOrd="0" presId="urn:microsoft.com/office/officeart/2005/8/layout/arrow2"/>
    <dgm:cxn modelId="{7928B2EA-0528-4E83-9377-8D6DF4BB3E20}" type="presParOf" srcId="{BDB11DA1-447C-4342-A03A-AB2D72767906}" destId="{47D160D2-F5F6-4CFF-92DE-E23E9C6319A0}" srcOrd="1" destOrd="0" presId="urn:microsoft.com/office/officeart/2005/8/layout/arrow2"/>
    <dgm:cxn modelId="{BA10728C-4F65-49A0-A31E-08D243CAC768}" type="presParOf" srcId="{BDB11DA1-447C-4342-A03A-AB2D72767906}" destId="{9B62E262-B380-43EF-BD64-C0E2F02162CB}" srcOrd="2" destOrd="0" presId="urn:microsoft.com/office/officeart/2005/8/layout/arrow2"/>
    <dgm:cxn modelId="{D607665A-963B-42D9-8918-960FEA6F7895}" type="presParOf" srcId="{BDB11DA1-447C-4342-A03A-AB2D72767906}" destId="{AE20B5DA-6194-417F-9006-A153DB061D83}" srcOrd="3" destOrd="0" presId="urn:microsoft.com/office/officeart/2005/8/layout/arrow2"/>
    <dgm:cxn modelId="{31B9AA23-02B0-44D3-90E8-D3BF1CA2C6EC}" type="presParOf" srcId="{BDB11DA1-447C-4342-A03A-AB2D72767906}" destId="{D0F75444-D55D-4A46-B53F-65AC26FB2665}" srcOrd="4" destOrd="0" presId="urn:microsoft.com/office/officeart/2005/8/layout/arrow2"/>
    <dgm:cxn modelId="{803B54D5-4775-4722-BF5A-A65C3EEF15FA}" type="presParOf" srcId="{BDB11DA1-447C-4342-A03A-AB2D72767906}" destId="{F44F39F2-C3D1-4571-ABDE-39616158DA9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53D30-F975-4BF8-842A-16EF4B5B1C3E}">
      <dsp:nvSpPr>
        <dsp:cNvPr id="0" name=""/>
        <dsp:cNvSpPr/>
      </dsp:nvSpPr>
      <dsp:spPr>
        <a:xfrm>
          <a:off x="-29220" y="0"/>
          <a:ext cx="8878912" cy="456805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FCF9EC7-A816-4AD8-9555-A59DF3CC7495}">
      <dsp:nvSpPr>
        <dsp:cNvPr id="0" name=""/>
        <dsp:cNvSpPr/>
      </dsp:nvSpPr>
      <dsp:spPr>
        <a:xfrm>
          <a:off x="513561" y="3790430"/>
          <a:ext cx="97999" cy="980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D160D2-F5F6-4CFF-92DE-E23E9C6319A0}">
      <dsp:nvSpPr>
        <dsp:cNvPr id="0" name=""/>
        <dsp:cNvSpPr/>
      </dsp:nvSpPr>
      <dsp:spPr>
        <a:xfrm>
          <a:off x="637253" y="3610465"/>
          <a:ext cx="4150771" cy="277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69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Менеджмент проекта:</a:t>
          </a:r>
          <a:r>
            <a:rPr lang="ru-RU" sz="2200" b="1" kern="1200" dirty="0" smtClean="0"/>
            <a:t/>
          </a:r>
          <a:br>
            <a:rPr lang="ru-RU" sz="2200" b="1" kern="1200" dirty="0" smtClean="0"/>
          </a:br>
          <a:r>
            <a:rPr lang="ru-RU" sz="2200" b="0" kern="1200" dirty="0" smtClean="0"/>
            <a:t>когда и какие ресурсы нужны? </a:t>
          </a:r>
          <a:br>
            <a:rPr lang="ru-RU" sz="2200" b="0" kern="1200" dirty="0" smtClean="0"/>
          </a:br>
          <a:r>
            <a:rPr lang="ru-RU" sz="2200" b="0" kern="1200" dirty="0" smtClean="0"/>
            <a:t>утверждение бюджета</a:t>
          </a:r>
          <a:r>
            <a:rPr lang="ru-RU" sz="1800" b="0" kern="1200" dirty="0" smtClean="0"/>
            <a:t/>
          </a:r>
          <a:br>
            <a:rPr lang="ru-RU" sz="1800" b="0" kern="1200" dirty="0" smtClean="0"/>
          </a:br>
          <a:endParaRPr lang="ru-RU" sz="1800" b="0" kern="1200" dirty="0"/>
        </a:p>
      </dsp:txBody>
      <dsp:txXfrm>
        <a:off x="637253" y="3610465"/>
        <a:ext cx="4150771" cy="277961"/>
      </dsp:txXfrm>
    </dsp:sp>
    <dsp:sp modelId="{9B62E262-B380-43EF-BD64-C0E2F02162CB}">
      <dsp:nvSpPr>
        <dsp:cNvPr id="0" name=""/>
        <dsp:cNvSpPr/>
      </dsp:nvSpPr>
      <dsp:spPr>
        <a:xfrm>
          <a:off x="1924118" y="2808312"/>
          <a:ext cx="55594" cy="6887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20B5DA-6194-417F-9006-A153DB061D83}">
      <dsp:nvSpPr>
        <dsp:cNvPr id="0" name=""/>
        <dsp:cNvSpPr/>
      </dsp:nvSpPr>
      <dsp:spPr>
        <a:xfrm>
          <a:off x="971608" y="1512161"/>
          <a:ext cx="2239853" cy="823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02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Концепт:</a:t>
          </a:r>
          <a:r>
            <a:rPr lang="ru-RU" sz="2200" b="1" kern="1200" dirty="0" smtClean="0"/>
            <a:t/>
          </a:r>
          <a:br>
            <a:rPr lang="ru-RU" sz="2200" b="1" kern="1200" dirty="0" smtClean="0"/>
          </a:br>
          <a:r>
            <a:rPr lang="ru-RU" sz="2000" kern="1200" dirty="0" smtClean="0"/>
            <a:t>описание игры и функционала</a:t>
          </a:r>
          <a:endParaRPr lang="ru-RU" sz="2000" kern="1200" dirty="0"/>
        </a:p>
      </dsp:txBody>
      <dsp:txXfrm>
        <a:off x="971608" y="1512161"/>
        <a:ext cx="2239853" cy="823461"/>
      </dsp:txXfrm>
    </dsp:sp>
    <dsp:sp modelId="{D0F75444-D55D-4A46-B53F-65AC26FB2665}">
      <dsp:nvSpPr>
        <dsp:cNvPr id="0" name=""/>
        <dsp:cNvSpPr/>
      </dsp:nvSpPr>
      <dsp:spPr>
        <a:xfrm flipH="1">
          <a:off x="4138606" y="1728191"/>
          <a:ext cx="45721" cy="1009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4F39F2-C3D1-4571-ABDE-39616158DA93}">
      <dsp:nvSpPr>
        <dsp:cNvPr id="0" name=""/>
        <dsp:cNvSpPr/>
      </dsp:nvSpPr>
      <dsp:spPr>
        <a:xfrm>
          <a:off x="4313190" y="1224151"/>
          <a:ext cx="4507281" cy="2223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3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Подготовка прототипа:</a:t>
          </a:r>
          <a:r>
            <a:rPr lang="ru-RU" sz="2200" kern="1200" dirty="0" smtClean="0"/>
            <a:t/>
          </a:r>
          <a:br>
            <a:rPr lang="ru-RU" sz="2200" kern="1200" dirty="0" smtClean="0"/>
          </a:br>
          <a:r>
            <a:rPr lang="ru-RU" sz="2200" kern="1200" dirty="0" smtClean="0"/>
            <a:t>- концепт всего игрового мира - целостность и ясность идеи</a:t>
          </a:r>
          <a:br>
            <a:rPr lang="ru-RU" sz="2200" kern="1200" dirty="0" smtClean="0"/>
          </a:br>
          <a:r>
            <a:rPr lang="ru-RU" sz="2200" kern="1200" dirty="0" smtClean="0"/>
            <a:t>- точки монетизации</a:t>
          </a:r>
          <a:br>
            <a:rPr lang="ru-RU" sz="2200" kern="1200" dirty="0" smtClean="0"/>
          </a:br>
          <a:r>
            <a:rPr lang="ru-RU" sz="2200" kern="1200" dirty="0" smtClean="0"/>
            <a:t/>
          </a:r>
          <a:br>
            <a:rPr lang="ru-RU" sz="2200" kern="1200" dirty="0" smtClean="0"/>
          </a:br>
          <a:endParaRPr lang="ru-RU" sz="2200" kern="1200" dirty="0"/>
        </a:p>
      </dsp:txBody>
      <dsp:txXfrm>
        <a:off x="4313190" y="1224151"/>
        <a:ext cx="4507281" cy="2223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xmlns:p14="http://schemas.microsoft.com/office/powerpoint/2010/main"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BD3C-42E3-4145-8761-3F799FA178D5}" type="datetimeFigureOut">
              <a:rPr lang="ru-RU" smtClean="0"/>
              <a:pPr/>
              <a:t>4/12/13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0F726-E42C-4436-B480-8FE5300677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>
    <p:pull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0.png"/><Relationship Id="rId10" Type="http://schemas.openxmlformats.org/officeDocument/2006/relationships/image" Target="../media/image9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3.xml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0"/>
            <a:ext cx="1643074" cy="1520063"/>
          </a:xfrm>
          <a:prstGeom prst="rect">
            <a:avLst/>
          </a:prstGeom>
        </p:spPr>
      </p:pic>
      <p:pic>
        <p:nvPicPr>
          <p:cNvPr id="10" name="Рисунок 9" descr="FlashGAMM_kyiv2012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8402" y="6354629"/>
            <a:ext cx="1357322" cy="431957"/>
          </a:xfrm>
          <a:prstGeom prst="rect">
            <a:avLst/>
          </a:prstGeom>
        </p:spPr>
      </p:pic>
      <p:pic>
        <p:nvPicPr>
          <p:cNvPr id="5" name="Рисунок 4" descr="title copy_SN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user-c92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5723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/>
              <a:t>ВОПРОСЫ? </a:t>
            </a:r>
          </a:p>
          <a:p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 smtClean="0"/>
          </a:p>
          <a:p>
            <a:endParaRPr lang="ru-RU" dirty="0" smtClean="0"/>
          </a:p>
        </p:txBody>
      </p:sp>
      <p:pic>
        <p:nvPicPr>
          <p:cNvPr id="5125" name="Picture 5" descr="C:\Users\user-c92\Desktop\promo_screens5 cop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2676"/>
            <a:ext cx="9144000" cy="5665324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1868" y="1196065"/>
            <a:ext cx="59766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Ошибки разработки: 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b="1" dirty="0" smtClean="0"/>
              <a:t>НЕТ</a:t>
            </a:r>
            <a:r>
              <a:rPr lang="ru-RU" sz="2200" dirty="0" smtClean="0"/>
              <a:t> полного понимания, какую игру делаем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b="1" dirty="0" smtClean="0"/>
              <a:t>НЕТ</a:t>
            </a:r>
            <a:r>
              <a:rPr lang="ru-RU" sz="2200" dirty="0" smtClean="0"/>
              <a:t> четкого плана разработки: </a:t>
            </a:r>
            <a:br>
              <a:rPr lang="ru-RU" sz="2200" dirty="0" smtClean="0"/>
            </a:br>
            <a:endParaRPr lang="ru-RU" sz="2200" dirty="0" smtClean="0"/>
          </a:p>
          <a:p>
            <a:pPr lvl="1"/>
            <a:r>
              <a:rPr lang="ru-RU" sz="2200" dirty="0" smtClean="0"/>
              <a:t>- Не распланированы ресурсы</a:t>
            </a:r>
            <a:br>
              <a:rPr lang="ru-RU" sz="2200" dirty="0" smtClean="0"/>
            </a:br>
            <a:r>
              <a:rPr lang="ru-RU" sz="2200" dirty="0" smtClean="0"/>
              <a:t>- Не утвержден бюджет </a:t>
            </a:r>
          </a:p>
          <a:p>
            <a:endParaRPr lang="ru-RU" sz="2200" dirty="0" smtClean="0"/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b="1" dirty="0" smtClean="0"/>
              <a:t>НЕТ </a:t>
            </a:r>
            <a:r>
              <a:rPr lang="ru-RU" sz="2200" dirty="0" smtClean="0"/>
              <a:t>утвержденного списка функционала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Монетизация прорабатывается </a:t>
            </a:r>
            <a:r>
              <a:rPr lang="ru-RU" sz="2200" b="1" dirty="0" smtClean="0"/>
              <a:t>после</a:t>
            </a:r>
            <a:r>
              <a:rPr lang="ru-RU" sz="2200" dirty="0" smtClean="0"/>
              <a:t> создания игры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b="1" dirty="0" smtClean="0"/>
              <a:t>В процессе работы </a:t>
            </a:r>
            <a:r>
              <a:rPr lang="ru-RU" sz="2200" dirty="0" smtClean="0"/>
              <a:t>появляются новые идеи     и задачи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разработки. Проблемы и ошибки.</a:t>
            </a:r>
          </a:p>
        </p:txBody>
      </p:sp>
      <p:pic>
        <p:nvPicPr>
          <p:cNvPr id="15" name="Picture 2" descr="C:\Users\user-c92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  <p:pic>
        <p:nvPicPr>
          <p:cNvPr id="18" name="Picture 2" descr="C:\Users\user-c11\Desktop\презенташко\james_dudley_concept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48515"/>
            <a:ext cx="2304256" cy="586486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разработки.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310" y="1170089"/>
            <a:ext cx="59766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/>
              <a:t>Базис проекта: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Идея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Команда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Концепция проекта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smtClean="0"/>
          </a:p>
        </p:txBody>
      </p:sp>
      <p:pic>
        <p:nvPicPr>
          <p:cNvPr id="14" name="Picture 2" descr="C:\Users\user-c92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  <p:pic>
        <p:nvPicPr>
          <p:cNvPr id="2050" name="Picture 2" descr="C:\Users\user-c92\Desktop\elf_boss_model_she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928726" y="928670"/>
            <a:ext cx="5786478" cy="614366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концепта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2508" y="1235655"/>
            <a:ext cx="59401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Команда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Technical Lead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Producer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Art Director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Время </a:t>
            </a:r>
            <a:r>
              <a:rPr lang="ru-RU" sz="2400" dirty="0" smtClean="0"/>
              <a:t>на проработку концепта игры: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Тщательность и продуманность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Целостность мира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Важность </a:t>
            </a:r>
            <a:r>
              <a:rPr lang="ru-RU" sz="2400" dirty="0" err="1" smtClean="0"/>
              <a:t>креативности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Модификация существующих </a:t>
            </a:r>
            <a:r>
              <a:rPr lang="ru-RU" sz="2400" dirty="0" err="1" smtClean="0"/>
              <a:t>сеттингов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r>
              <a:rPr lang="ru-RU" sz="2400" dirty="0" smtClean="0"/>
              <a:t>Работа над </a:t>
            </a:r>
            <a:r>
              <a:rPr lang="ru-RU" sz="2400" b="1" dirty="0" smtClean="0"/>
              <a:t>прототипом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endParaRPr lang="ru-RU" dirty="0" smtClean="0"/>
          </a:p>
        </p:txBody>
      </p:sp>
      <p:pic>
        <p:nvPicPr>
          <p:cNvPr id="1027" name="Picture 3" descr="C:\Users\user-c11\Desktop\презенташко\iren_bell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52128"/>
            <a:ext cx="2527484" cy="5445224"/>
          </a:xfrm>
          <a:prstGeom prst="rect">
            <a:avLst/>
          </a:prstGeom>
          <a:noFill/>
        </p:spPr>
      </p:pic>
      <p:pic>
        <p:nvPicPr>
          <p:cNvPr id="13" name="Picture 2" descr="C:\Users\user-c92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  <p:pic>
        <p:nvPicPr>
          <p:cNvPr id="14" name="Picture 7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7735" y="428604"/>
            <a:ext cx="2182827" cy="2143140"/>
          </a:xfrm>
          <a:prstGeom prst="rect">
            <a:avLst/>
          </a:prstGeom>
          <a:noFill/>
        </p:spPr>
      </p:pic>
      <p:pic>
        <p:nvPicPr>
          <p:cNvPr id="16" name="Picture 7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214554"/>
            <a:ext cx="2182827" cy="2143140"/>
          </a:xfrm>
          <a:prstGeom prst="rect">
            <a:avLst/>
          </a:prstGeom>
          <a:noFill/>
        </p:spPr>
      </p:pic>
      <p:pic>
        <p:nvPicPr>
          <p:cNvPr id="17" name="Picture 7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357694"/>
            <a:ext cx="2182827" cy="214314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разработки. Планирование работы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144016" y="1196752"/>
          <a:ext cx="8820472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C:\Users\user-c11\Desktop\презенташко\tower_in_construction_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3714752"/>
            <a:ext cx="2486829" cy="2400223"/>
          </a:xfrm>
          <a:prstGeom prst="rect">
            <a:avLst/>
          </a:prstGeom>
          <a:noFill/>
        </p:spPr>
      </p:pic>
      <p:pic>
        <p:nvPicPr>
          <p:cNvPr id="2053" name="Picture 5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252536" y="4116288"/>
            <a:ext cx="1905000" cy="1905000"/>
          </a:xfrm>
          <a:prstGeom prst="rect">
            <a:avLst/>
          </a:prstGeom>
          <a:noFill/>
        </p:spPr>
      </p:pic>
      <p:pic>
        <p:nvPicPr>
          <p:cNvPr id="2054" name="Picture 6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9592" y="2852936"/>
            <a:ext cx="2304256" cy="2304256"/>
          </a:xfrm>
          <a:prstGeom prst="rect">
            <a:avLst/>
          </a:prstGeom>
          <a:noFill/>
        </p:spPr>
      </p:pic>
      <p:pic>
        <p:nvPicPr>
          <p:cNvPr id="2055" name="Picture 7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90435" y="1268760"/>
            <a:ext cx="3593733" cy="3528392"/>
          </a:xfrm>
          <a:prstGeom prst="rect">
            <a:avLst/>
          </a:prstGeom>
          <a:noFill/>
        </p:spPr>
      </p:pic>
      <p:pic>
        <p:nvPicPr>
          <p:cNvPr id="13" name="Picture 2" descr="C:\Users\user-c92\Desktop\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Дальнейшие шаги</a:t>
            </a:r>
          </a:p>
        </p:txBody>
      </p:sp>
      <p:pic>
        <p:nvPicPr>
          <p:cNvPr id="25" name="Picture 3" descr="C:\Users\user-c11\Desktop\презенташко\!siz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57752" y="-500090"/>
            <a:ext cx="4286280" cy="4464496"/>
          </a:xfrm>
          <a:prstGeom prst="rect">
            <a:avLst/>
          </a:prstGeom>
          <a:noFill/>
        </p:spPr>
      </p:pic>
      <p:pic>
        <p:nvPicPr>
          <p:cNvPr id="13" name="Picture 2" descr="C:\Users\user-c92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  <p:pic>
        <p:nvPicPr>
          <p:cNvPr id="15" name="Picture 7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7735" y="428604"/>
            <a:ext cx="2182827" cy="214314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632508" y="1235655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Проверка: </a:t>
            </a:r>
          </a:p>
          <a:p>
            <a:r>
              <a:rPr lang="ru-RU" sz="2400" dirty="0" smtClean="0"/>
              <a:t>фокус - группы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 smtClean="0"/>
          </a:p>
        </p:txBody>
      </p:sp>
      <p:pic>
        <p:nvPicPr>
          <p:cNvPr id="26" name="Picture 7" descr="C:\Users\user-c11\Desktop\презенташко\death_000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2214554"/>
            <a:ext cx="2182827" cy="214314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643306" y="3035384"/>
            <a:ext cx="5940152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/>
              <a:t>Принятие решения: 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/>
              <a:t>Двигаемся дальше?</a:t>
            </a:r>
            <a:br>
              <a:rPr lang="ru-RU" sz="2400" dirty="0" smtClean="0"/>
            </a:br>
            <a:r>
              <a:rPr lang="ru-RU" sz="2400" dirty="0" smtClean="0"/>
              <a:t>Начинаем сначала?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9" name="Picture 2" descr="\\server\siege\art\workflow\city\castle\!anim\background_3_000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0" y="1984151"/>
            <a:ext cx="4001721" cy="458812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Запуск игры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806" y="1221715"/>
            <a:ext cx="59766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Работа по заранее разработанному плану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Тест конверсии показателей на порционном трафике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Каждая итерация – проверка новым трафиком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 smtClean="0"/>
          </a:p>
          <a:p>
            <a:endParaRPr lang="ru-RU" dirty="0" smtClean="0"/>
          </a:p>
        </p:txBody>
      </p:sp>
      <p:pic>
        <p:nvPicPr>
          <p:cNvPr id="13" name="Picture 2" descr="C:\Users\user-c92\Desktop\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  <p:pic>
        <p:nvPicPr>
          <p:cNvPr id="15" name="Picture 2" descr="C:\Users\user-c11\Desktop\презенташко\bringelfok_concept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363" y="1340768"/>
            <a:ext cx="3222191" cy="486191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38" y="-1107282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Аудитория социальных сетей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1928802"/>
          <a:ext cx="5929354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C:\Users\user-c11\Desktop\презенташко\dudleo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745047"/>
            <a:ext cx="3917763" cy="5327159"/>
          </a:xfrm>
          <a:prstGeom prst="rect">
            <a:avLst/>
          </a:prstGeom>
          <a:noFill/>
        </p:spPr>
      </p:pic>
      <p:pic>
        <p:nvPicPr>
          <p:cNvPr id="13" name="Picture 2" descr="C:\Users\user-c92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4282" y="114298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Определение ЦА проекта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Анализ активности аудитории </a:t>
            </a:r>
            <a:endParaRPr lang="ru-RU" dirty="0" smtClean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3714728"/>
          <a:ext cx="557213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Graphic spid="1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130" y="16584"/>
            <a:ext cx="928694" cy="859166"/>
          </a:xfrm>
          <a:prstGeom prst="rect">
            <a:avLst/>
          </a:prstGeom>
        </p:spPr>
      </p:pic>
      <p:sp>
        <p:nvSpPr>
          <p:cNvPr id="11" name="Параллелограмм 10"/>
          <p:cNvSpPr/>
          <p:nvPr/>
        </p:nvSpPr>
        <p:spPr>
          <a:xfrm rot="5400000" flipV="1">
            <a:off x="1821668" y="-1107283"/>
            <a:ext cx="5500726" cy="9144002"/>
          </a:xfrm>
          <a:prstGeom prst="parallelogram">
            <a:avLst>
              <a:gd name="adj" fmla="val 4634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0" y="200935"/>
            <a:ext cx="9144000" cy="461665"/>
          </a:xfrm>
          <a:prstGeom prst="rect">
            <a:avLst/>
          </a:prstGeom>
          <a:noFill/>
          <a:ln>
            <a:noFill/>
          </a:ln>
          <a:effectLst>
            <a:outerShdw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Аудитория социальных сетей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0" y="1571612"/>
          <a:ext cx="578644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C:\Users\user-c11\Desktop\презенташко\dudleo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745047"/>
            <a:ext cx="3917763" cy="5327159"/>
          </a:xfrm>
          <a:prstGeom prst="rect">
            <a:avLst/>
          </a:prstGeom>
          <a:noFill/>
        </p:spPr>
      </p:pic>
      <p:pic>
        <p:nvPicPr>
          <p:cNvPr id="13" name="Picture 2" descr="C:\Users\user-c92\Desktop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6429396"/>
            <a:ext cx="1285884" cy="36609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14282" y="1142984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Определение ЦА проекта</a:t>
            </a:r>
            <a:endParaRPr lang="ru-RU" dirty="0" smtClean="0"/>
          </a:p>
        </p:txBody>
      </p:sp>
      <p:pic>
        <p:nvPicPr>
          <p:cNvPr id="21" name="Picture 4" descr="C:\Users\user-c92\Desktop\vkontakte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5072074"/>
            <a:ext cx="571504" cy="571504"/>
          </a:xfrm>
          <a:prstGeom prst="rect">
            <a:avLst/>
          </a:prstGeom>
          <a:noFill/>
        </p:spPr>
      </p:pic>
      <p:pic>
        <p:nvPicPr>
          <p:cNvPr id="23" name="Picture 7" descr="C:\Users\user-c92\Desktop\mail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19297" y="4929198"/>
            <a:ext cx="1047757" cy="785818"/>
          </a:xfrm>
          <a:prstGeom prst="rect">
            <a:avLst/>
          </a:prstGeom>
          <a:noFill/>
        </p:spPr>
      </p:pic>
      <p:pic>
        <p:nvPicPr>
          <p:cNvPr id="24" name="Picture 6" descr="C:\Users\user-c92\Desktop\facebook_log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7336" y="5000636"/>
            <a:ext cx="657408" cy="642942"/>
          </a:xfrm>
          <a:prstGeom prst="rect">
            <a:avLst/>
          </a:prstGeom>
          <a:noFill/>
        </p:spPr>
      </p:pic>
      <p:pic>
        <p:nvPicPr>
          <p:cNvPr id="6153" name="Picture 9" descr="C:\Users\user-c92\Desktop\odnoklassnik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8142" y="5072074"/>
            <a:ext cx="534966" cy="53496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38410" y="442913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Аудитория социальных сетей</a:t>
            </a:r>
            <a:endParaRPr lang="ru-RU" dirty="0" smtClean="0"/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10242</TotalTime>
  <Words>117</Words>
  <Application>Microsoft Macintosh PowerPoint</Application>
  <PresentationFormat>On-screen Show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Vooparker</dc:creator>
  <cp:lastModifiedBy>Anastasia Sandler</cp:lastModifiedBy>
  <cp:revision>265</cp:revision>
  <dcterms:created xsi:type="dcterms:W3CDTF">2012-12-05T18:21:29Z</dcterms:created>
  <dcterms:modified xsi:type="dcterms:W3CDTF">2013-04-12T10:06:19Z</dcterms:modified>
</cp:coreProperties>
</file>