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7" r:id="rId11"/>
    <p:sldId id="263" r:id="rId12"/>
    <p:sldId id="264" r:id="rId13"/>
    <p:sldId id="265" r:id="rId14"/>
    <p:sldId id="27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2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0BC3F-D3F9-41F3-93DE-CA9FA3E5A4A1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E7585-A587-4AA9-8DAD-0A15BEC71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E7585-A587-4AA9-8DAD-0A15BEC71FD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677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E7585-A587-4AA9-8DAD-0A15BEC71FD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82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E7585-A587-4AA9-8DAD-0A15BEC71FD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50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E7585-A587-4AA9-8DAD-0A15BEC71FD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38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E7585-A587-4AA9-8DAD-0A15BEC71FD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4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E7585-A587-4AA9-8DAD-0A15BEC71F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78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E7585-A587-4AA9-8DAD-0A15BEC71FD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8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E7585-A587-4AA9-8DAD-0A15BEC71F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1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E7585-A587-4AA9-8DAD-0A15BEC71FD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6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E7585-A587-4AA9-8DAD-0A15BEC71F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1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E7585-A587-4AA9-8DAD-0A15BEC71F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02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E7585-A587-4AA9-8DAD-0A15BEC71FD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37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E7585-A587-4AA9-8DAD-0A15BEC71F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37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14011" y="6093296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http://br-analytics.ru</a:t>
            </a:r>
            <a:endPara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1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55969" y="332656"/>
            <a:ext cx="5976852" cy="792088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0" y="729139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A09BFF-D68B-470D-8E52-5758AFB41D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18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86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48264" y="51571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1"/>
            <a:ext cx="9144000" cy="1260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35372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6345356"/>
            <a:ext cx="2152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http://br-analytics.ru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0" y="729139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A09BFF-D68B-470D-8E52-5758AFB41D3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2"/>
          <a:stretch/>
        </p:blipFill>
        <p:spPr>
          <a:xfrm>
            <a:off x="7740352" y="6418942"/>
            <a:ext cx="972736" cy="1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4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6"/>
            <a:ext cx="9144000" cy="47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1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221088"/>
            <a:ext cx="6311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Получение </a:t>
            </a: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инсайтов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основании user generated content для построения эффективных коммуникаций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из первых рук</a:t>
            </a:r>
            <a:endParaRPr lang="ru-RU" i="1" dirty="0"/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0" y="729139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A09BFF-D68B-470D-8E52-5758AFB41D3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7534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1564263"/>
            <a:ext cx="7143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tabLst>
                <a:tab pos="180975" algn="l"/>
              </a:tabLst>
            </a:pPr>
            <a:r>
              <a:rPr lang="ru-RU" sz="2400" b="1" dirty="0" smtClean="0">
                <a:solidFill>
                  <a:srgbClr val="A2AFD7"/>
                </a:solidFill>
              </a:rPr>
              <a:t>Когда постить </a:t>
            </a:r>
            <a:r>
              <a:rPr lang="ru-RU" sz="2400" b="1" dirty="0" err="1" smtClean="0">
                <a:solidFill>
                  <a:srgbClr val="A2AFD7"/>
                </a:solidFill>
              </a:rPr>
              <a:t>Вконтакте</a:t>
            </a:r>
            <a:r>
              <a:rPr lang="ru-RU" sz="2400" b="1" dirty="0" smtClean="0">
                <a:solidFill>
                  <a:srgbClr val="A2AFD7"/>
                </a:solidFill>
              </a:rPr>
              <a:t>?</a:t>
            </a:r>
            <a:endParaRPr lang="ru-RU" sz="2400" b="1" dirty="0">
              <a:solidFill>
                <a:srgbClr val="A2A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Эффективный способ получения информации</a:t>
            </a:r>
            <a:endParaRPr lang="ru-RU" dirty="0"/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0" y="729139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A09BFF-D68B-470D-8E52-5758AFB41D3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539750" y="1340768"/>
            <a:ext cx="80645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tabLst>
                <a:tab pos="180975" algn="l"/>
              </a:tabLst>
            </a:pPr>
            <a:r>
              <a:rPr lang="ru-RU" sz="2400" b="1" dirty="0">
                <a:solidFill>
                  <a:srgbClr val="A2AFD7"/>
                </a:solidFill>
              </a:rPr>
              <a:t>Организация успешной работы с социальными медиа:</a:t>
            </a:r>
          </a:p>
          <a:p>
            <a:pPr marL="695325" lvl="1" indent="-334963">
              <a:tabLst>
                <a:tab pos="180975" algn="l"/>
              </a:tabLst>
            </a:pPr>
            <a:endParaRPr lang="ru-RU" sz="1400" dirty="0">
              <a:solidFill>
                <a:prstClr val="black"/>
              </a:solidFill>
            </a:endParaRPr>
          </a:p>
          <a:p>
            <a:pPr marL="695325" lvl="1" indent="-334963">
              <a:buFont typeface="Wingdings" pitchFamily="2" charset="2"/>
              <a:buNone/>
              <a:tabLst>
                <a:tab pos="180975" algn="l"/>
              </a:tabLst>
            </a:pPr>
            <a:r>
              <a:rPr lang="en-US" dirty="0">
                <a:solidFill>
                  <a:prstClr val="black"/>
                </a:solidFill>
              </a:rPr>
              <a:t>1. </a:t>
            </a:r>
            <a:r>
              <a:rPr lang="ru-RU" dirty="0">
                <a:solidFill>
                  <a:prstClr val="black"/>
                </a:solidFill>
              </a:rPr>
              <a:t>Система мониторинга и анализа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упоминаний в социальных медиа:</a:t>
            </a:r>
          </a:p>
          <a:p>
            <a:pPr marL="1511300" lvl="2" indent="-34290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dirty="0">
                <a:solidFill>
                  <a:prstClr val="black"/>
                </a:solidFill>
              </a:rPr>
              <a:t>Мониторинг упоминаний</a:t>
            </a:r>
            <a:r>
              <a:rPr lang="en-US" dirty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marL="1511300" lvl="2" indent="-34290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dirty="0">
                <a:solidFill>
                  <a:prstClr val="black"/>
                </a:solidFill>
              </a:rPr>
              <a:t>Автоматизированный контент-анализ</a:t>
            </a:r>
            <a:r>
              <a:rPr lang="en-US" dirty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marL="1511300" lvl="2" indent="-34290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dirty="0">
                <a:solidFill>
                  <a:prstClr val="black"/>
                </a:solidFill>
              </a:rPr>
              <a:t>Статистические отчеты.</a:t>
            </a:r>
          </a:p>
          <a:p>
            <a:pPr marL="695325" lvl="1" indent="-334963">
              <a:buFont typeface="Wingdings" pitchFamily="2" charset="2"/>
              <a:buNone/>
              <a:tabLst>
                <a:tab pos="180975" algn="l"/>
              </a:tabLst>
            </a:pPr>
            <a:endParaRPr lang="ru-RU" dirty="0">
              <a:solidFill>
                <a:prstClr val="black"/>
              </a:solidFill>
            </a:endParaRPr>
          </a:p>
          <a:p>
            <a:pPr marL="695325" lvl="1" indent="-334963">
              <a:buFont typeface="Wingdings" pitchFamily="2" charset="2"/>
              <a:buNone/>
              <a:tabLst>
                <a:tab pos="180975" algn="l"/>
              </a:tabLst>
            </a:pPr>
            <a:r>
              <a:rPr lang="en-US" dirty="0">
                <a:solidFill>
                  <a:prstClr val="black"/>
                </a:solidFill>
              </a:rPr>
              <a:t>2. SMM</a:t>
            </a:r>
            <a:r>
              <a:rPr lang="ru-RU" dirty="0">
                <a:solidFill>
                  <a:prstClr val="black"/>
                </a:solidFill>
              </a:rPr>
              <a:t>-специалисты и бизнес-аналитики компании: </a:t>
            </a:r>
          </a:p>
          <a:p>
            <a:pPr marL="1511300" lvl="2" indent="-34290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dirty="0">
                <a:solidFill>
                  <a:prstClr val="black"/>
                </a:solidFill>
              </a:rPr>
              <a:t>Анализ данных</a:t>
            </a:r>
            <a:r>
              <a:rPr lang="en-US" dirty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marL="1511300" lvl="2" indent="-34290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dirty="0">
                <a:solidFill>
                  <a:prstClr val="black"/>
                </a:solidFill>
              </a:rPr>
              <a:t>Разработка плановых инструментов влияния</a:t>
            </a:r>
            <a:r>
              <a:rPr lang="en-US" dirty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marL="1511300" lvl="2" indent="-34290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dirty="0">
                <a:solidFill>
                  <a:prstClr val="black"/>
                </a:solidFill>
              </a:rPr>
              <a:t>Реагирование на отзывы и жалобы пользователей.</a:t>
            </a:r>
          </a:p>
        </p:txBody>
      </p:sp>
      <p:pic>
        <p:nvPicPr>
          <p:cNvPr id="13" name="Picture 6" descr="realisati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0325" y="4581128"/>
            <a:ext cx="648335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63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компании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1573336"/>
            <a:ext cx="8137525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860"/>
              </a:lnSpc>
              <a:defRPr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Компания «Ай-</a:t>
            </a: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Теко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»</a:t>
            </a:r>
            <a:r>
              <a:rPr lang="ru-RU" sz="1600" dirty="0">
                <a:cs typeface="Arial" pitchFamily="34" charset="0"/>
              </a:rPr>
              <a:t> </a:t>
            </a:r>
            <a:r>
              <a:rPr lang="ru-RU" sz="1400" dirty="0">
                <a:cs typeface="Arial" pitchFamily="34" charset="0"/>
              </a:rPr>
              <a:t>— ведущий российский поставщик информационных технологий и сервисов для корпоративных заказчиков — предоставляет услуги по системной интеграции, консалтингу, информационной безопасности, сервисной поддержке и аутсорсингу, реализует комплексные интегрированные решения в области ИТ-инфраструктуры и информатизации крупных государственных структур, промышленных и телекоммуникационных предприятий, банков, инвестиционно-финансовых и страховых учреждений, организаций малого и среднего бизнеса.</a:t>
            </a:r>
          </a:p>
          <a:p>
            <a:pPr>
              <a:defRPr/>
            </a:pPr>
            <a:endParaRPr lang="en-US" sz="1400" dirty="0" smtClean="0"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Среди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 заказчиков компании: 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i="1" dirty="0">
                <a:cs typeface="Arial" pitchFamily="34" charset="0"/>
              </a:rPr>
              <a:t>Государственные учреждения:</a:t>
            </a:r>
            <a:r>
              <a:rPr lang="ru-RU" sz="1400" i="1" dirty="0">
                <a:cs typeface="Arial" pitchFamily="34" charset="0"/>
              </a:rPr>
              <a:t> Высший Арбитражный Суд, Счетная палата РФ, Центральный банк РФ, Министерство внутренних дел РФ, Министерство связи и массовых коммуникаций РФ, Федеральная служба безопасности, Федеральная миграционная служба, Федеральная таможенная служба и другие.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i="1" dirty="0" smtClean="0">
                <a:cs typeface="Arial" pitchFamily="34" charset="0"/>
              </a:rPr>
              <a:t>Банки</a:t>
            </a:r>
            <a:r>
              <a:rPr lang="ru-RU" sz="1400" b="1" i="1" dirty="0">
                <a:cs typeface="Arial" pitchFamily="34" charset="0"/>
              </a:rPr>
              <a:t>, инвестиционно-финансовые и страховые компании:</a:t>
            </a:r>
            <a:r>
              <a:rPr lang="ru-RU" sz="1400" i="1" dirty="0">
                <a:cs typeface="Arial" pitchFamily="34" charset="0"/>
              </a:rPr>
              <a:t> Сбербанк России, Абсолют Банк, Банк Москвы, Банк Сосьете Женераль Восток, ВТБ, ВТБ Страхование, Газпромбанк, Внешэкономбанк, СК Согласие, Райффайзенбанк и другие.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i="1" dirty="0" smtClean="0">
                <a:cs typeface="Arial" pitchFamily="34" charset="0"/>
              </a:rPr>
              <a:t>Телекоммуникационные </a:t>
            </a:r>
            <a:r>
              <a:rPr lang="ru-RU" sz="1400" b="1" i="1" dirty="0">
                <a:cs typeface="Arial" pitchFamily="34" charset="0"/>
              </a:rPr>
              <a:t>компании, операторы сотовой связи:</a:t>
            </a:r>
            <a:r>
              <a:rPr lang="ru-RU" sz="1400" i="1" dirty="0">
                <a:cs typeface="Arial" pitchFamily="34" charset="0"/>
              </a:rPr>
              <a:t> Башинформсвязь, </a:t>
            </a:r>
            <a:r>
              <a:rPr lang="ru-RU" sz="1400" i="1" dirty="0" err="1">
                <a:cs typeface="Arial" pitchFamily="34" charset="0"/>
              </a:rPr>
              <a:t>Вымпелком</a:t>
            </a:r>
            <a:r>
              <a:rPr lang="ru-RU" sz="1400" i="1" dirty="0">
                <a:cs typeface="Arial" pitchFamily="34" charset="0"/>
              </a:rPr>
              <a:t>, МегаФон, МГТС, МТС, Ростелеком, </a:t>
            </a:r>
            <a:r>
              <a:rPr lang="ru-RU" sz="1400" i="1" dirty="0" err="1">
                <a:cs typeface="Arial" pitchFamily="34" charset="0"/>
              </a:rPr>
              <a:t>Таттелеком</a:t>
            </a:r>
            <a:r>
              <a:rPr lang="ru-RU" sz="1400" i="1" dirty="0">
                <a:cs typeface="Arial" pitchFamily="34" charset="0"/>
              </a:rPr>
              <a:t>.</a:t>
            </a:r>
            <a:r>
              <a:rPr lang="ru-RU" sz="1400" dirty="0"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  <a:defRPr/>
            </a:pPr>
            <a:r>
              <a:rPr lang="ru-RU" sz="1400" i="1" dirty="0" smtClean="0">
                <a:cs typeface="Arial" pitchFamily="34" charset="0"/>
              </a:rPr>
              <a:t>Промышленные </a:t>
            </a:r>
            <a:r>
              <a:rPr lang="ru-RU" sz="1400" i="1" dirty="0">
                <a:cs typeface="Arial" pitchFamily="34" charset="0"/>
              </a:rPr>
              <a:t>предприятия, предприятия потребительского рынка и другие.</a:t>
            </a: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0" y="729139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A09BFF-D68B-470D-8E52-5758AFB41D3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5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629" y="2247255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629" y="2924944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Получить бесплатный демонстрационный</a:t>
            </a:r>
          </a:p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доступ к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Brand Analytics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можно по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запросу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://br-analytics.ru  | 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тел.: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+7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495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640-6834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165304"/>
            <a:ext cx="1395984" cy="3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cs typeface="Arial" charset="0"/>
              </a:rPr>
              <a:t>О системе </a:t>
            </a:r>
            <a:r>
              <a:rPr lang="en-US" dirty="0">
                <a:latin typeface="Arial" charset="0"/>
                <a:cs typeface="Arial" charset="0"/>
              </a:rPr>
              <a:t>Brand Analytics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827088" y="1196975"/>
            <a:ext cx="7921625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0F8CBF"/>
              </a:solidFill>
              <a:latin typeface="Times New Roman" pitchFamily="18" charset="0"/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0" y="729139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A09BFF-D68B-470D-8E52-5758AFB41D3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539750" y="4135249"/>
            <a:ext cx="590445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Ø"/>
              <a:tabLst>
                <a:tab pos="542925" algn="l"/>
              </a:tabLst>
            </a:pPr>
            <a:endParaRPr lang="ru-RU" sz="1000" dirty="0"/>
          </a:p>
          <a:p>
            <a:pPr marL="266700" indent="-266700">
              <a:buFont typeface="Wingdings" pitchFamily="2" charset="2"/>
              <a:buChar char="Ø"/>
              <a:tabLst>
                <a:tab pos="542925" algn="l"/>
              </a:tabLst>
            </a:pPr>
            <a:r>
              <a:rPr lang="ru-RU" dirty="0"/>
              <a:t>Собственные уникальные </a:t>
            </a:r>
            <a:r>
              <a:rPr lang="ru-RU" b="1" dirty="0"/>
              <a:t>поисковые </a:t>
            </a:r>
            <a:r>
              <a:rPr lang="ru-RU" b="1" dirty="0" smtClean="0"/>
              <a:t>технологии </a:t>
            </a:r>
            <a:r>
              <a:rPr lang="ru-RU" dirty="0" smtClean="0"/>
              <a:t>по сбору данных </a:t>
            </a:r>
            <a:r>
              <a:rPr lang="ru-RU" dirty="0"/>
              <a:t>из социальных медиа в режиме </a:t>
            </a:r>
            <a:r>
              <a:rPr lang="ru-RU" b="1" dirty="0"/>
              <a:t>реал-тайм</a:t>
            </a:r>
            <a:r>
              <a:rPr lang="en-US" dirty="0"/>
              <a:t>.</a:t>
            </a:r>
            <a:endParaRPr lang="ru-RU" dirty="0"/>
          </a:p>
          <a:p>
            <a:pPr marL="266700" indent="-266700">
              <a:buFont typeface="Wingdings" pitchFamily="2" charset="2"/>
              <a:buChar char="Ø"/>
              <a:tabLst>
                <a:tab pos="542925" algn="l"/>
              </a:tabLst>
            </a:pPr>
            <a:endParaRPr lang="ru-RU" dirty="0"/>
          </a:p>
          <a:p>
            <a:pPr marL="266700" indent="-266700">
              <a:buFont typeface="Wingdings" pitchFamily="2" charset="2"/>
              <a:buChar char="Ø"/>
              <a:tabLst>
                <a:tab pos="542925" algn="l"/>
              </a:tabLst>
            </a:pPr>
            <a:r>
              <a:rPr lang="ru-RU" dirty="0"/>
              <a:t>Мощную современную </a:t>
            </a:r>
            <a:r>
              <a:rPr lang="ru-RU" b="1" dirty="0"/>
              <a:t>платформу класса </a:t>
            </a:r>
            <a:r>
              <a:rPr lang="ru-RU" b="1" dirty="0" err="1"/>
              <a:t>Online</a:t>
            </a:r>
            <a:r>
              <a:rPr lang="ru-RU" b="1" dirty="0"/>
              <a:t> </a:t>
            </a:r>
            <a:r>
              <a:rPr lang="ru-RU" b="1" dirty="0" err="1"/>
              <a:t>Big</a:t>
            </a:r>
            <a:r>
              <a:rPr lang="ru-RU" b="1" dirty="0"/>
              <a:t> </a:t>
            </a:r>
            <a:r>
              <a:rPr lang="ru-RU" b="1" dirty="0" err="1"/>
              <a:t>Data</a:t>
            </a:r>
            <a:r>
              <a:rPr lang="ru-RU" dirty="0"/>
              <a:t> для хранения и </a:t>
            </a:r>
            <a:r>
              <a:rPr lang="ru-RU" dirty="0" smtClean="0"/>
              <a:t>обработки </a:t>
            </a:r>
            <a:r>
              <a:rPr lang="ru-RU" b="1" dirty="0"/>
              <a:t>миллиардов</a:t>
            </a:r>
            <a:r>
              <a:rPr lang="ru-RU" dirty="0"/>
              <a:t> документов.</a:t>
            </a:r>
          </a:p>
        </p:txBody>
      </p:sp>
      <p:sp>
        <p:nvSpPr>
          <p:cNvPr id="15" name="Прямоугольник 6"/>
          <p:cNvSpPr>
            <a:spLocks noChangeArrowheads="1"/>
          </p:cNvSpPr>
          <p:nvPr/>
        </p:nvSpPr>
        <p:spPr bwMode="auto">
          <a:xfrm>
            <a:off x="539750" y="1580704"/>
            <a:ext cx="43195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2925" algn="l"/>
              </a:tabLst>
            </a:pPr>
            <a:r>
              <a:rPr lang="ru-RU" sz="2000" b="1" dirty="0">
                <a:solidFill>
                  <a:srgbClr val="A2AFD7"/>
                </a:solidFill>
              </a:rPr>
              <a:t>Brand Analytics </a:t>
            </a:r>
            <a:r>
              <a:rPr lang="ru-RU" sz="1700" b="1" dirty="0">
                <a:solidFill>
                  <a:srgbClr val="A2AFD7"/>
                </a:solidFill>
              </a:rPr>
              <a:t>– система мониторинга и анализа упоминаний в социальных медиа в режиме реального времени</a:t>
            </a:r>
            <a:r>
              <a:rPr lang="ru-RU" sz="1700" dirty="0">
                <a:solidFill>
                  <a:srgbClr val="A2AFD7"/>
                </a:solidFill>
              </a:rPr>
              <a:t>. </a:t>
            </a:r>
            <a:endParaRPr lang="en-US" sz="1600" dirty="0" smtClean="0"/>
          </a:p>
          <a:p>
            <a:pPr marL="266700" indent="-266700">
              <a:tabLst>
                <a:tab pos="542925" algn="l"/>
              </a:tabLst>
            </a:pPr>
            <a:endParaRPr lang="en-US" sz="1600" dirty="0" smtClean="0"/>
          </a:p>
          <a:p>
            <a:pPr marL="266700" indent="-266700">
              <a:tabLst>
                <a:tab pos="542925" algn="l"/>
              </a:tabLst>
            </a:pPr>
            <a:r>
              <a:rPr lang="ru-RU" dirty="0" err="1" smtClean="0"/>
              <a:t>Brand</a:t>
            </a:r>
            <a:r>
              <a:rPr lang="ru-RU" dirty="0" smtClean="0"/>
              <a:t> </a:t>
            </a:r>
            <a:r>
              <a:rPr lang="ru-RU" dirty="0" err="1"/>
              <a:t>Analytics</a:t>
            </a:r>
            <a:r>
              <a:rPr lang="ru-RU" dirty="0"/>
              <a:t> объединил в себе:</a:t>
            </a:r>
            <a:endParaRPr lang="en-US" dirty="0"/>
          </a:p>
          <a:p>
            <a:pPr marL="266700" indent="-266700">
              <a:tabLst>
                <a:tab pos="542925" algn="l"/>
              </a:tabLst>
            </a:pPr>
            <a:endParaRPr lang="ru-RU" dirty="0"/>
          </a:p>
          <a:p>
            <a:pPr marL="266700" indent="-266700">
              <a:buFont typeface="Wingdings" pitchFamily="2" charset="2"/>
              <a:buChar char="Ø"/>
              <a:tabLst>
                <a:tab pos="542925" algn="l"/>
              </a:tabLst>
            </a:pPr>
            <a:r>
              <a:rPr lang="ru-RU" dirty="0"/>
              <a:t>10-летний опыт компании «Ай-</a:t>
            </a:r>
            <a:r>
              <a:rPr lang="ru-RU" dirty="0" err="1"/>
              <a:t>Теко</a:t>
            </a:r>
            <a:r>
              <a:rPr lang="ru-RU" dirty="0"/>
              <a:t>» в области разработки </a:t>
            </a:r>
            <a:r>
              <a:rPr lang="ru-RU" b="1" dirty="0"/>
              <a:t>технологий лингвистического анализа текстов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7977" y="1706116"/>
            <a:ext cx="4062961" cy="26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10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Тенденции</a:t>
            </a:r>
            <a:endParaRPr lang="ru-RU" dirty="0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0" y="729139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A09BFF-D68B-470D-8E52-5758AFB41D3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564164" y="2226385"/>
            <a:ext cx="79206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Ø"/>
              <a:tabLst>
                <a:tab pos="542925" algn="l"/>
              </a:tabLst>
            </a:pPr>
            <a:r>
              <a:rPr lang="ru-RU" sz="2000" b="1" dirty="0" smtClean="0"/>
              <a:t>5</a:t>
            </a:r>
            <a:r>
              <a:rPr lang="en-US" sz="2000" b="1" dirty="0" smtClean="0"/>
              <a:t>5</a:t>
            </a:r>
            <a:r>
              <a:rPr lang="ru-RU" sz="2000" b="1" dirty="0" smtClean="0"/>
              <a:t>%</a:t>
            </a:r>
            <a:r>
              <a:rPr lang="ru-RU" sz="2000" dirty="0" smtClean="0"/>
              <a:t> </a:t>
            </a:r>
            <a:r>
              <a:rPr lang="ru-RU" sz="2000" dirty="0"/>
              <a:t>населения России старше 18 лет пользуются интернетом</a:t>
            </a:r>
            <a:r>
              <a:rPr lang="ru-RU" sz="2000" baseline="30000" dirty="0"/>
              <a:t>1</a:t>
            </a:r>
            <a:r>
              <a:rPr lang="ru-RU" sz="2000" i="1" dirty="0"/>
              <a:t>. </a:t>
            </a:r>
            <a:endParaRPr lang="en-US" sz="2000" i="1" dirty="0"/>
          </a:p>
          <a:p>
            <a:pPr marL="266700" indent="-266700">
              <a:tabLst>
                <a:tab pos="542925" algn="l"/>
              </a:tabLst>
            </a:pPr>
            <a:endParaRPr lang="ru-RU" sz="2000" b="1" dirty="0"/>
          </a:p>
          <a:p>
            <a:pPr marL="266700" indent="-266700">
              <a:buFont typeface="Wingdings" pitchFamily="2" charset="2"/>
              <a:buChar char="Ø"/>
              <a:tabLst>
                <a:tab pos="542925" algn="l"/>
              </a:tabLst>
            </a:pPr>
            <a:r>
              <a:rPr lang="ru-RU" sz="2000" b="1" dirty="0"/>
              <a:t>82%</a:t>
            </a:r>
            <a:r>
              <a:rPr lang="ru-RU" sz="2000" dirty="0"/>
              <a:t> пользователей интернета в России используют социальные сети </a:t>
            </a:r>
            <a:r>
              <a:rPr lang="ru-RU" sz="2000" i="1" dirty="0"/>
              <a:t>(плюс 19% за 2 года)</a:t>
            </a:r>
            <a:r>
              <a:rPr lang="en-US" sz="2000" baseline="30000" dirty="0"/>
              <a:t> 2</a:t>
            </a:r>
            <a:r>
              <a:rPr lang="ru-RU" sz="2000" i="1" dirty="0"/>
              <a:t>. </a:t>
            </a:r>
          </a:p>
          <a:p>
            <a:pPr marL="266700" indent="-266700">
              <a:buFont typeface="Wingdings" pitchFamily="2" charset="2"/>
              <a:buChar char="Ø"/>
              <a:tabLst>
                <a:tab pos="542925" algn="l"/>
              </a:tabLst>
            </a:pPr>
            <a:endParaRPr lang="ru-RU" sz="2000" i="1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06486" y="5791619"/>
            <a:ext cx="7777163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  <a:defRPr/>
            </a:pPr>
            <a:r>
              <a:rPr lang="ru-RU" sz="1000" dirty="0"/>
              <a:t>Фонд Общественное Мнение (ФОМ), </a:t>
            </a:r>
            <a:r>
              <a:rPr lang="ru-RU" sz="1000" dirty="0" smtClean="0"/>
              <a:t>зима 2012- 201</a:t>
            </a:r>
            <a:r>
              <a:rPr lang="en-US" sz="1000" dirty="0" smtClean="0"/>
              <a:t>3</a:t>
            </a:r>
            <a:r>
              <a:rPr lang="ru-RU" sz="1000" dirty="0" smtClean="0"/>
              <a:t> </a:t>
            </a:r>
            <a:endParaRPr lang="en-US" sz="1000" dirty="0"/>
          </a:p>
          <a:p>
            <a:pPr marL="228600" indent="-228600">
              <a:buFontTx/>
              <a:buAutoNum type="arabicPeriod"/>
              <a:defRPr/>
            </a:pPr>
            <a:r>
              <a:rPr lang="ru-RU" sz="1000" dirty="0"/>
              <a:t>Всероссийский Центр Изучения Общественного Мнения (ВЦИОМ), февраль 2012</a:t>
            </a:r>
          </a:p>
          <a:p>
            <a:pPr marL="228600" indent="-228600">
              <a:buFontTx/>
              <a:buAutoNum type="arabicPeriod"/>
              <a:defRPr/>
            </a:pPr>
            <a:endParaRPr lang="ru-RU" sz="1100" dirty="0"/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4213" y="3564248"/>
            <a:ext cx="3964161" cy="200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523875" y="1395388"/>
            <a:ext cx="82248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A2AFD7"/>
                </a:solidFill>
              </a:rPr>
              <a:t>Влияние социальных медиа на бизнес стремительно увеличивается </a:t>
            </a:r>
          </a:p>
        </p:txBody>
      </p:sp>
    </p:spTree>
    <p:extLst>
      <p:ext uri="{BB962C8B-B14F-4D97-AF65-F5344CB8AC3E}">
        <p14:creationId xmlns:p14="http://schemas.microsoft.com/office/powerpoint/2010/main" val="28129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cs typeface="Arial" charset="0"/>
              </a:rPr>
              <a:t>Социальные сети в России сегодня</a:t>
            </a:r>
            <a:endParaRPr lang="ru-RU" dirty="0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0" y="729139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A09BFF-D68B-470D-8E52-5758AFB41D3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24615"/>
              </p:ext>
            </p:extLst>
          </p:nvPr>
        </p:nvGraphicFramePr>
        <p:xfrm>
          <a:off x="1038543" y="2060064"/>
          <a:ext cx="688638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822385"/>
              </a:tblGrid>
              <a:tr h="2878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Ресурс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Публикации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Уникальные авторы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+mj-lt"/>
                        </a:rPr>
                        <a:t>Вконтакте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2,2 млн.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1,2 млн.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+mj-lt"/>
                        </a:rPr>
                        <a:t>Твиттер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4,5 млн.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590 тысяч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ЖЖ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160 тысяч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27 тысяч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7504" y="1302486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2AFD7"/>
                </a:solidFill>
              </a:rPr>
              <a:t>Ежедневное количество публичных сообщений в Рунете </a:t>
            </a:r>
            <a:endParaRPr lang="ru-RU" sz="2400" b="1" dirty="0">
              <a:solidFill>
                <a:srgbClr val="A2AFD7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45024"/>
            <a:ext cx="5753968" cy="274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 в России сегодня</a:t>
            </a:r>
            <a:endParaRPr lang="ru-RU" dirty="0"/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0" y="729139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A09BFF-D68B-470D-8E52-5758AFB41D3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67" y="3212976"/>
            <a:ext cx="5011737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518140" y="1803653"/>
            <a:ext cx="82391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Отзывы в социальных медиа могут популяризировать товар или услугу, а могут и разрушить репутацию, над формированием которой маркетологи трудились </a:t>
            </a:r>
            <a:r>
              <a:rPr lang="ru-RU" sz="1600" dirty="0" smtClean="0"/>
              <a:t>годами:</a:t>
            </a:r>
          </a:p>
          <a:p>
            <a:endParaRPr lang="ru-RU" sz="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60%</a:t>
            </a:r>
            <a:r>
              <a:rPr lang="ru-RU" sz="2000" dirty="0"/>
              <a:t> пользователей соцмедиа оставляют отзывы или обзоры продуктов и услуг в своих профилях или блогах. </a:t>
            </a:r>
            <a:endParaRPr lang="ru-RU" sz="2000" baseline="300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510045" y="1340768"/>
            <a:ext cx="8224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A2AFD7"/>
                </a:solidFill>
              </a:rPr>
              <a:t>О чем говорят </a:t>
            </a:r>
            <a:endParaRPr lang="ru-RU" sz="2400" b="1" dirty="0">
              <a:solidFill>
                <a:srgbClr val="A2A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из первых рук</a:t>
            </a:r>
            <a:endParaRPr lang="ru-RU" dirty="0"/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0" y="729139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A09BFF-D68B-470D-8E52-5758AFB41D3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5" y="1844824"/>
            <a:ext cx="7860235" cy="4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98316" y="1235592"/>
            <a:ext cx="7143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tabLst>
                <a:tab pos="180975" algn="l"/>
              </a:tabLst>
            </a:pPr>
            <a:r>
              <a:rPr lang="ru-RU" sz="2400" b="1" dirty="0" smtClean="0">
                <a:solidFill>
                  <a:srgbClr val="A2AFD7"/>
                </a:solidFill>
              </a:rPr>
              <a:t>Какими словами говорят</a:t>
            </a:r>
            <a:endParaRPr lang="ru-RU" sz="2400" b="1" dirty="0">
              <a:solidFill>
                <a:srgbClr val="A2A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из первых рук</a:t>
            </a:r>
            <a:endParaRPr lang="ru-RU" dirty="0"/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0" y="729139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A09BFF-D68B-470D-8E52-5758AFB41D3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8316" y="1404086"/>
            <a:ext cx="7143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tabLst>
                <a:tab pos="180975" algn="l"/>
              </a:tabLst>
            </a:pPr>
            <a:r>
              <a:rPr lang="ru-RU" sz="2400" b="1" dirty="0" smtClean="0">
                <a:solidFill>
                  <a:srgbClr val="A2AFD7"/>
                </a:solidFill>
              </a:rPr>
              <a:t>Место под солнцем </a:t>
            </a:r>
            <a:endParaRPr lang="ru-RU" sz="2400" b="1" dirty="0">
              <a:solidFill>
                <a:srgbClr val="A2AFD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0392" y="1914577"/>
            <a:ext cx="82809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Площадки для продвижения не всегда очевидны</a:t>
            </a:r>
          </a:p>
          <a:p>
            <a:endParaRPr lang="ru-RU" sz="9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2" y="2564904"/>
            <a:ext cx="6200116" cy="353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4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из первых рук</a:t>
            </a:r>
            <a:endParaRPr lang="ru-RU" i="1" dirty="0"/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0" y="729139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A09BFF-D68B-470D-8E52-5758AFB41D3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1937" y="1383159"/>
            <a:ext cx="7143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tabLst>
                <a:tab pos="180975" algn="l"/>
              </a:tabLst>
            </a:pPr>
            <a:r>
              <a:rPr lang="ru-RU" sz="2400" b="1" dirty="0" smtClean="0">
                <a:solidFill>
                  <a:srgbClr val="A2AFD7"/>
                </a:solidFill>
              </a:rPr>
              <a:t>Кто все эти люди</a:t>
            </a:r>
            <a:endParaRPr lang="ru-RU" sz="2400" b="1" dirty="0">
              <a:solidFill>
                <a:srgbClr val="A2AFD7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86" y="2492896"/>
            <a:ext cx="40195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" y="2591196"/>
            <a:ext cx="41624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9911" y="1844824"/>
            <a:ext cx="82809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Возможно, о вас мечтают в Таганроге?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7467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из первых рук</a:t>
            </a:r>
            <a:endParaRPr lang="ru-RU" i="1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0" y="729139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A09BFF-D68B-470D-8E52-5758AFB41D3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8316" y="1656030"/>
            <a:ext cx="7143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tabLst>
                <a:tab pos="180975" algn="l"/>
              </a:tabLst>
            </a:pPr>
            <a:r>
              <a:rPr lang="ru-RU" sz="2400" b="1" dirty="0" smtClean="0">
                <a:solidFill>
                  <a:srgbClr val="A2AFD7"/>
                </a:solidFill>
              </a:rPr>
              <a:t>Когда постить в </a:t>
            </a:r>
            <a:r>
              <a:rPr lang="ru-RU" sz="2400" b="1" dirty="0" err="1" smtClean="0">
                <a:solidFill>
                  <a:srgbClr val="A2AFD7"/>
                </a:solidFill>
              </a:rPr>
              <a:t>Твиттер</a:t>
            </a:r>
            <a:r>
              <a:rPr lang="ru-RU" sz="2400" b="1" dirty="0" smtClean="0">
                <a:solidFill>
                  <a:srgbClr val="A2AFD7"/>
                </a:solidFill>
              </a:rPr>
              <a:t>?</a:t>
            </a:r>
            <a:endParaRPr lang="ru-RU" sz="2400" b="1" dirty="0">
              <a:solidFill>
                <a:srgbClr val="A2AFD7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492896"/>
            <a:ext cx="88201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2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382</Words>
  <Application>Microsoft Office PowerPoint</Application>
  <PresentationFormat>Экран (4:3)</PresentationFormat>
  <Paragraphs>98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Специальное оформление</vt:lpstr>
      <vt:lpstr>1_Специальное оформление</vt:lpstr>
      <vt:lpstr>Презентация PowerPoint</vt:lpstr>
      <vt:lpstr>О системе Brand Analytics</vt:lpstr>
      <vt:lpstr>Тенденции</vt:lpstr>
      <vt:lpstr>Социальные сети в России сегодня</vt:lpstr>
      <vt:lpstr>Социальные сети в России сегодня</vt:lpstr>
      <vt:lpstr>Информация из первых рук</vt:lpstr>
      <vt:lpstr>Информация из первых рук</vt:lpstr>
      <vt:lpstr>Информация из первых рук</vt:lpstr>
      <vt:lpstr>Информация из первых рук</vt:lpstr>
      <vt:lpstr>Информация из первых рук</vt:lpstr>
      <vt:lpstr>Эффективный способ получения информации</vt:lpstr>
      <vt:lpstr>О компании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Сотрудник</dc:creator>
  <cp:lastModifiedBy>Сотрудник</cp:lastModifiedBy>
  <cp:revision>37</cp:revision>
  <dcterms:created xsi:type="dcterms:W3CDTF">2013-03-21T12:39:32Z</dcterms:created>
  <dcterms:modified xsi:type="dcterms:W3CDTF">2013-04-05T12:06:31Z</dcterms:modified>
</cp:coreProperties>
</file>