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1" r:id="rId2"/>
    <p:sldId id="334" r:id="rId3"/>
    <p:sldId id="338" r:id="rId4"/>
    <p:sldId id="365" r:id="rId5"/>
    <p:sldId id="352" r:id="rId6"/>
    <p:sldId id="337" r:id="rId7"/>
    <p:sldId id="355" r:id="rId8"/>
    <p:sldId id="339" r:id="rId9"/>
    <p:sldId id="322" r:id="rId10"/>
    <p:sldId id="343" r:id="rId11"/>
    <p:sldId id="285" r:id="rId12"/>
    <p:sldId id="286" r:id="rId13"/>
    <p:sldId id="344" r:id="rId14"/>
    <p:sldId id="363" r:id="rId15"/>
    <p:sldId id="348" r:id="rId16"/>
    <p:sldId id="357" r:id="rId17"/>
    <p:sldId id="360" r:id="rId18"/>
    <p:sldId id="364" r:id="rId19"/>
  </p:sldIdLst>
  <p:sldSz cx="9144000" cy="6858000" type="screen4x3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BBD9"/>
    <a:srgbClr val="555A67"/>
    <a:srgbClr val="767D8E"/>
    <a:srgbClr val="8C92A0"/>
    <a:srgbClr val="8A8A8A"/>
    <a:srgbClr val="C2C5CC"/>
    <a:srgbClr val="4F81BD"/>
    <a:srgbClr val="B8B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1" autoAdjust="0"/>
    <p:restoredTop sz="93482" autoAdjust="0"/>
  </p:normalViewPr>
  <p:slideViewPr>
    <p:cSldViewPr>
      <p:cViewPr>
        <p:scale>
          <a:sx n="66" d="100"/>
          <a:sy n="66" d="100"/>
        </p:scale>
        <p:origin x="-1962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kadyvkin\Desktop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kadyvkin\Desktop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Мотивы вступления</a:t>
            </a:r>
          </a:p>
        </c:rich>
      </c:tx>
      <c:layout>
        <c:manualLayout>
          <c:xMode val="edge"/>
          <c:yMode val="edge"/>
          <c:x val="0.16535414547501956"/>
          <c:y val="3.6897016386289859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explosion val="12"/>
          <c:cat>
            <c:strRef>
              <c:f>Лист1!$B$4:$B$8</c:f>
              <c:strCache>
                <c:ptCount val="5"/>
                <c:pt idx="0">
                  <c:v>Понравился контент/тематика</c:v>
                </c:pt>
                <c:pt idx="1">
                  <c:v>Заинтересовала реклама</c:v>
                </c:pt>
                <c:pt idx="2">
                  <c:v>Участие в конкурсе</c:v>
                </c:pt>
                <c:pt idx="3">
                  <c:v>Лоялен к бренду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Лист1!$C$4:$C$8</c:f>
              <c:numCache>
                <c:formatCode>General</c:formatCode>
                <c:ptCount val="5"/>
                <c:pt idx="0">
                  <c:v>34</c:v>
                </c:pt>
                <c:pt idx="1">
                  <c:v>15</c:v>
                </c:pt>
                <c:pt idx="2">
                  <c:v>21</c:v>
                </c:pt>
                <c:pt idx="3">
                  <c:v>14</c:v>
                </c:pt>
                <c:pt idx="4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Отношение к бренду</a:t>
            </a:r>
          </a:p>
        </c:rich>
      </c:tx>
      <c:layout>
        <c:manualLayout>
          <c:xMode val="edge"/>
          <c:yMode val="edge"/>
          <c:x val="0.177882919454632"/>
          <c:y val="1.8078969508228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8765405679887773E-2"/>
          <c:y val="0.19257728673422256"/>
          <c:w val="0.55081162332274014"/>
          <c:h val="0.72306512726656103"/>
        </c:manualLayout>
      </c:layout>
      <c:pieChart>
        <c:varyColors val="1"/>
        <c:ser>
          <c:idx val="0"/>
          <c:order val="0"/>
          <c:explosion val="8"/>
          <c:cat>
            <c:strRef>
              <c:f>Лист1!$B$20:$B$24</c:f>
              <c:strCache>
                <c:ptCount val="5"/>
                <c:pt idx="0">
                  <c:v>Положительно</c:v>
                </c:pt>
                <c:pt idx="1">
                  <c:v>Фанат бренда</c:v>
                </c:pt>
                <c:pt idx="2">
                  <c:v>Негативно</c:v>
                </c:pt>
                <c:pt idx="3">
                  <c:v>Есть плюсы и минусы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Лист1!$C$20:$C$24</c:f>
              <c:numCache>
                <c:formatCode>General</c:formatCode>
                <c:ptCount val="5"/>
                <c:pt idx="0">
                  <c:v>74</c:v>
                </c:pt>
                <c:pt idx="1">
                  <c:v>9</c:v>
                </c:pt>
                <c:pt idx="2">
                  <c:v>5</c:v>
                </c:pt>
                <c:pt idx="3">
                  <c:v>19</c:v>
                </c:pt>
                <c:pt idx="4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2016735896124842"/>
          <c:y val="0.22375832830744316"/>
          <c:w val="0.36860464944943067"/>
          <c:h val="0.45899988659124125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94EA4D-D2BB-4F5E-8CA7-CF894BE6104E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340E93EE-487D-45E8-A5E9-B3D3F9E41DCA}">
      <dgm:prSet phldrT="[Текст]" custT="1"/>
      <dgm:spPr/>
      <dgm:t>
        <a:bodyPr/>
        <a:lstStyle/>
        <a:p>
          <a:r>
            <a:rPr lang="ru-RU" sz="2400" dirty="0" smtClean="0"/>
            <a:t/>
          </a:r>
          <a:br>
            <a:rPr lang="ru-RU" sz="2400" dirty="0" smtClean="0"/>
          </a:br>
          <a:r>
            <a:rPr lang="ru-RU" sz="2400" dirty="0" smtClean="0"/>
            <a:t/>
          </a:r>
          <a:br>
            <a:rPr lang="ru-RU" sz="2400" dirty="0" smtClean="0"/>
          </a:br>
          <a:r>
            <a:rPr lang="ru-RU" sz="2400" dirty="0" smtClean="0"/>
            <a:t>ведение</a:t>
          </a:r>
          <a:endParaRPr lang="ru-RU" sz="2400" dirty="0"/>
        </a:p>
      </dgm:t>
    </dgm:pt>
    <dgm:pt modelId="{F01725DD-5800-4969-9AC0-773A7996FAD2}" type="parTrans" cxnId="{D13C8ED3-378E-46DF-B26F-6DAEEA92D3DC}">
      <dgm:prSet/>
      <dgm:spPr/>
      <dgm:t>
        <a:bodyPr/>
        <a:lstStyle/>
        <a:p>
          <a:endParaRPr lang="ru-RU" sz="1050"/>
        </a:p>
      </dgm:t>
    </dgm:pt>
    <dgm:pt modelId="{77F92F73-5B20-48C2-A4E7-F41A94820A68}" type="sibTrans" cxnId="{D13C8ED3-378E-46DF-B26F-6DAEEA92D3DC}">
      <dgm:prSet/>
      <dgm:spPr/>
      <dgm:t>
        <a:bodyPr/>
        <a:lstStyle/>
        <a:p>
          <a:endParaRPr lang="ru-RU" sz="1050"/>
        </a:p>
      </dgm:t>
    </dgm:pt>
    <dgm:pt modelId="{95C2BE69-E069-4880-B9A7-6251B1863E2C}">
      <dgm:prSet phldrT="[Текст]" custT="1"/>
      <dgm:spPr/>
      <dgm:t>
        <a:bodyPr/>
        <a:lstStyle/>
        <a:p>
          <a:r>
            <a:rPr lang="ru-RU" sz="3200" dirty="0" smtClean="0"/>
            <a:t>Экономика</a:t>
          </a:r>
          <a:endParaRPr lang="ru-RU" sz="3200" dirty="0"/>
        </a:p>
      </dgm:t>
    </dgm:pt>
    <dgm:pt modelId="{94A38913-2964-4A32-AC52-AD8A17D78644}" type="parTrans" cxnId="{865D4DC0-FD1D-4661-B3F3-C7AC4743B6F1}">
      <dgm:prSet/>
      <dgm:spPr/>
      <dgm:t>
        <a:bodyPr/>
        <a:lstStyle/>
        <a:p>
          <a:endParaRPr lang="ru-RU" sz="1050"/>
        </a:p>
      </dgm:t>
    </dgm:pt>
    <dgm:pt modelId="{3B358857-FDB4-4495-BFF4-9EDD2FA0499E}" type="sibTrans" cxnId="{865D4DC0-FD1D-4661-B3F3-C7AC4743B6F1}">
      <dgm:prSet/>
      <dgm:spPr/>
      <dgm:t>
        <a:bodyPr/>
        <a:lstStyle/>
        <a:p>
          <a:endParaRPr lang="ru-RU" sz="1050"/>
        </a:p>
      </dgm:t>
    </dgm:pt>
    <dgm:pt modelId="{BAC4C848-1646-4FA6-B5C3-902BDE2D5499}">
      <dgm:prSet phldrT="[Текст]" custT="1"/>
      <dgm:spPr/>
      <dgm:t>
        <a:bodyPr/>
        <a:lstStyle/>
        <a:p>
          <a:r>
            <a:rPr lang="ru-RU" sz="6600" dirty="0" smtClean="0"/>
            <a:t>Контент</a:t>
          </a:r>
          <a:endParaRPr lang="ru-RU" sz="6600" dirty="0"/>
        </a:p>
      </dgm:t>
    </dgm:pt>
    <dgm:pt modelId="{9D58CFF4-79C8-4263-8439-65987B235502}" type="parTrans" cxnId="{1E0B5999-0A7B-4D7F-AE02-4A2B2D1EFFE5}">
      <dgm:prSet/>
      <dgm:spPr/>
      <dgm:t>
        <a:bodyPr/>
        <a:lstStyle/>
        <a:p>
          <a:endParaRPr lang="ru-RU" sz="1050"/>
        </a:p>
      </dgm:t>
    </dgm:pt>
    <dgm:pt modelId="{5B5113E0-CA0B-4E77-9B89-9EEDC18EDB8B}" type="sibTrans" cxnId="{1E0B5999-0A7B-4D7F-AE02-4A2B2D1EFFE5}">
      <dgm:prSet/>
      <dgm:spPr/>
      <dgm:t>
        <a:bodyPr/>
        <a:lstStyle/>
        <a:p>
          <a:endParaRPr lang="ru-RU" sz="1050"/>
        </a:p>
      </dgm:t>
    </dgm:pt>
    <dgm:pt modelId="{F2698F25-3CB8-4A7B-B7A6-C0238192DB47}" type="pres">
      <dgm:prSet presAssocID="{3B94EA4D-D2BB-4F5E-8CA7-CF894BE6104E}" presName="Name0" presStyleCnt="0">
        <dgm:presLayoutVars>
          <dgm:dir/>
          <dgm:animLvl val="lvl"/>
          <dgm:resizeHandles val="exact"/>
        </dgm:presLayoutVars>
      </dgm:prSet>
      <dgm:spPr/>
    </dgm:pt>
    <dgm:pt modelId="{2A372DC2-F261-483A-BEBA-60EA56AE88AC}" type="pres">
      <dgm:prSet presAssocID="{340E93EE-487D-45E8-A5E9-B3D3F9E41DCA}" presName="Name8" presStyleCnt="0"/>
      <dgm:spPr/>
    </dgm:pt>
    <dgm:pt modelId="{FC2C5800-C67D-4AD9-82DA-3FE33F8A8C9E}" type="pres">
      <dgm:prSet presAssocID="{340E93EE-487D-45E8-A5E9-B3D3F9E41DCA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3CD61B-3EE0-406F-9A27-AE8D7A265B9F}" type="pres">
      <dgm:prSet presAssocID="{340E93EE-487D-45E8-A5E9-B3D3F9E41DC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671B4D-46E7-4901-A2CD-81552A9F063D}" type="pres">
      <dgm:prSet presAssocID="{95C2BE69-E069-4880-B9A7-6251B1863E2C}" presName="Name8" presStyleCnt="0"/>
      <dgm:spPr/>
    </dgm:pt>
    <dgm:pt modelId="{459A10B3-3D35-4BE5-BCAD-986684B27E23}" type="pres">
      <dgm:prSet presAssocID="{95C2BE69-E069-4880-B9A7-6251B1863E2C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14A89B-B654-41CD-9248-F24E21E83364}" type="pres">
      <dgm:prSet presAssocID="{95C2BE69-E069-4880-B9A7-6251B1863E2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7C77E-7374-4B67-9A1F-538CA0480C3A}" type="pres">
      <dgm:prSet presAssocID="{BAC4C848-1646-4FA6-B5C3-902BDE2D5499}" presName="Name8" presStyleCnt="0"/>
      <dgm:spPr/>
    </dgm:pt>
    <dgm:pt modelId="{5E874F68-6763-436F-9E9F-C2F31C61E783}" type="pres">
      <dgm:prSet presAssocID="{BAC4C848-1646-4FA6-B5C3-902BDE2D5499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D0904-04A1-40D0-BA2F-0F4D80D9AC25}" type="pres">
      <dgm:prSet presAssocID="{BAC4C848-1646-4FA6-B5C3-902BDE2D549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41EDB0-8B8F-4439-8817-90B647F62B46}" type="presOf" srcId="{340E93EE-487D-45E8-A5E9-B3D3F9E41DCA}" destId="{FC2C5800-C67D-4AD9-82DA-3FE33F8A8C9E}" srcOrd="0" destOrd="0" presId="urn:microsoft.com/office/officeart/2005/8/layout/pyramid1"/>
    <dgm:cxn modelId="{A7678127-1643-4B58-8FC6-94F7F14C811B}" type="presOf" srcId="{BAC4C848-1646-4FA6-B5C3-902BDE2D5499}" destId="{5E874F68-6763-436F-9E9F-C2F31C61E783}" srcOrd="0" destOrd="0" presId="urn:microsoft.com/office/officeart/2005/8/layout/pyramid1"/>
    <dgm:cxn modelId="{1E0B5999-0A7B-4D7F-AE02-4A2B2D1EFFE5}" srcId="{3B94EA4D-D2BB-4F5E-8CA7-CF894BE6104E}" destId="{BAC4C848-1646-4FA6-B5C3-902BDE2D5499}" srcOrd="2" destOrd="0" parTransId="{9D58CFF4-79C8-4263-8439-65987B235502}" sibTransId="{5B5113E0-CA0B-4E77-9B89-9EEDC18EDB8B}"/>
    <dgm:cxn modelId="{1BBE74C4-DDC7-4B07-9E7E-F0917F90F9A0}" type="presOf" srcId="{BAC4C848-1646-4FA6-B5C3-902BDE2D5499}" destId="{2AAD0904-04A1-40D0-BA2F-0F4D80D9AC25}" srcOrd="1" destOrd="0" presId="urn:microsoft.com/office/officeart/2005/8/layout/pyramid1"/>
    <dgm:cxn modelId="{F605D5B5-1904-4EBD-8E83-7AF90B0D2435}" type="presOf" srcId="{340E93EE-487D-45E8-A5E9-B3D3F9E41DCA}" destId="{F23CD61B-3EE0-406F-9A27-AE8D7A265B9F}" srcOrd="1" destOrd="0" presId="urn:microsoft.com/office/officeart/2005/8/layout/pyramid1"/>
    <dgm:cxn modelId="{A5D4EA7F-AD45-4EA6-BAC3-5976726E635F}" type="presOf" srcId="{3B94EA4D-D2BB-4F5E-8CA7-CF894BE6104E}" destId="{F2698F25-3CB8-4A7B-B7A6-C0238192DB47}" srcOrd="0" destOrd="0" presId="urn:microsoft.com/office/officeart/2005/8/layout/pyramid1"/>
    <dgm:cxn modelId="{D13C8ED3-378E-46DF-B26F-6DAEEA92D3DC}" srcId="{3B94EA4D-D2BB-4F5E-8CA7-CF894BE6104E}" destId="{340E93EE-487D-45E8-A5E9-B3D3F9E41DCA}" srcOrd="0" destOrd="0" parTransId="{F01725DD-5800-4969-9AC0-773A7996FAD2}" sibTransId="{77F92F73-5B20-48C2-A4E7-F41A94820A68}"/>
    <dgm:cxn modelId="{90E910EF-CE81-4FAA-8878-81F0E9DFD668}" type="presOf" srcId="{95C2BE69-E069-4880-B9A7-6251B1863E2C}" destId="{0B14A89B-B654-41CD-9248-F24E21E83364}" srcOrd="1" destOrd="0" presId="urn:microsoft.com/office/officeart/2005/8/layout/pyramid1"/>
    <dgm:cxn modelId="{A34B114F-4901-4203-B203-5168B0E0D2DB}" type="presOf" srcId="{95C2BE69-E069-4880-B9A7-6251B1863E2C}" destId="{459A10B3-3D35-4BE5-BCAD-986684B27E23}" srcOrd="0" destOrd="0" presId="urn:microsoft.com/office/officeart/2005/8/layout/pyramid1"/>
    <dgm:cxn modelId="{865D4DC0-FD1D-4661-B3F3-C7AC4743B6F1}" srcId="{3B94EA4D-D2BB-4F5E-8CA7-CF894BE6104E}" destId="{95C2BE69-E069-4880-B9A7-6251B1863E2C}" srcOrd="1" destOrd="0" parTransId="{94A38913-2964-4A32-AC52-AD8A17D78644}" sibTransId="{3B358857-FDB4-4495-BFF4-9EDD2FA0499E}"/>
    <dgm:cxn modelId="{7D7AA396-8A3B-430B-8245-E036876CB1EC}" type="presParOf" srcId="{F2698F25-3CB8-4A7B-B7A6-C0238192DB47}" destId="{2A372DC2-F261-483A-BEBA-60EA56AE88AC}" srcOrd="0" destOrd="0" presId="urn:microsoft.com/office/officeart/2005/8/layout/pyramid1"/>
    <dgm:cxn modelId="{B9A0D598-D9FE-44F1-B94A-1BC0DF912811}" type="presParOf" srcId="{2A372DC2-F261-483A-BEBA-60EA56AE88AC}" destId="{FC2C5800-C67D-4AD9-82DA-3FE33F8A8C9E}" srcOrd="0" destOrd="0" presId="urn:microsoft.com/office/officeart/2005/8/layout/pyramid1"/>
    <dgm:cxn modelId="{1349867C-6C9C-47F8-881F-EBA5530ADE5C}" type="presParOf" srcId="{2A372DC2-F261-483A-BEBA-60EA56AE88AC}" destId="{F23CD61B-3EE0-406F-9A27-AE8D7A265B9F}" srcOrd="1" destOrd="0" presId="urn:microsoft.com/office/officeart/2005/8/layout/pyramid1"/>
    <dgm:cxn modelId="{B053F2A5-367C-47FC-AC3C-3B6E8DD86B85}" type="presParOf" srcId="{F2698F25-3CB8-4A7B-B7A6-C0238192DB47}" destId="{39671B4D-46E7-4901-A2CD-81552A9F063D}" srcOrd="1" destOrd="0" presId="urn:microsoft.com/office/officeart/2005/8/layout/pyramid1"/>
    <dgm:cxn modelId="{F3BCD26A-8185-40A6-907E-2BFE1DE02CAA}" type="presParOf" srcId="{39671B4D-46E7-4901-A2CD-81552A9F063D}" destId="{459A10B3-3D35-4BE5-BCAD-986684B27E23}" srcOrd="0" destOrd="0" presId="urn:microsoft.com/office/officeart/2005/8/layout/pyramid1"/>
    <dgm:cxn modelId="{D18E6B6C-B18C-4669-BFBC-9080B56BE14F}" type="presParOf" srcId="{39671B4D-46E7-4901-A2CD-81552A9F063D}" destId="{0B14A89B-B654-41CD-9248-F24E21E83364}" srcOrd="1" destOrd="0" presId="urn:microsoft.com/office/officeart/2005/8/layout/pyramid1"/>
    <dgm:cxn modelId="{E42C5876-349D-4BAE-844E-7F65905DE982}" type="presParOf" srcId="{F2698F25-3CB8-4A7B-B7A6-C0238192DB47}" destId="{6FE7C77E-7374-4B67-9A1F-538CA0480C3A}" srcOrd="2" destOrd="0" presId="urn:microsoft.com/office/officeart/2005/8/layout/pyramid1"/>
    <dgm:cxn modelId="{EAA74747-5550-4BCE-AE7D-26D277591469}" type="presParOf" srcId="{6FE7C77E-7374-4B67-9A1F-538CA0480C3A}" destId="{5E874F68-6763-436F-9E9F-C2F31C61E783}" srcOrd="0" destOrd="0" presId="urn:microsoft.com/office/officeart/2005/8/layout/pyramid1"/>
    <dgm:cxn modelId="{DE51119D-3848-4EC7-83A4-1115B36A5277}" type="presParOf" srcId="{6FE7C77E-7374-4B67-9A1F-538CA0480C3A}" destId="{2AAD0904-04A1-40D0-BA2F-0F4D80D9AC2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C5800-C67D-4AD9-82DA-3FE33F8A8C9E}">
      <dsp:nvSpPr>
        <dsp:cNvPr id="0" name=""/>
        <dsp:cNvSpPr/>
      </dsp:nvSpPr>
      <dsp:spPr>
        <a:xfrm>
          <a:off x="2031999" y="0"/>
          <a:ext cx="2032000" cy="1354666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/>
          </a:r>
          <a:br>
            <a:rPr lang="ru-RU" sz="2400" kern="1200" dirty="0" smtClean="0"/>
          </a:br>
          <a:r>
            <a:rPr lang="ru-RU" sz="2400" kern="1200" dirty="0" smtClean="0"/>
            <a:t/>
          </a:r>
          <a:br>
            <a:rPr lang="ru-RU" sz="2400" kern="1200" dirty="0" smtClean="0"/>
          </a:br>
          <a:r>
            <a:rPr lang="ru-RU" sz="2400" kern="1200" dirty="0" smtClean="0"/>
            <a:t>ведение</a:t>
          </a:r>
          <a:endParaRPr lang="ru-RU" sz="2400" kern="1200" dirty="0"/>
        </a:p>
      </dsp:txBody>
      <dsp:txXfrm>
        <a:off x="2031999" y="0"/>
        <a:ext cx="2032000" cy="1354666"/>
      </dsp:txXfrm>
    </dsp:sp>
    <dsp:sp modelId="{459A10B3-3D35-4BE5-BCAD-986684B27E23}">
      <dsp:nvSpPr>
        <dsp:cNvPr id="0" name=""/>
        <dsp:cNvSpPr/>
      </dsp:nvSpPr>
      <dsp:spPr>
        <a:xfrm>
          <a:off x="1015999" y="1354666"/>
          <a:ext cx="4064000" cy="1354666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Экономика</a:t>
          </a:r>
          <a:endParaRPr lang="ru-RU" sz="3200" kern="1200" dirty="0"/>
        </a:p>
      </dsp:txBody>
      <dsp:txXfrm>
        <a:off x="1727199" y="1354666"/>
        <a:ext cx="2641600" cy="1354666"/>
      </dsp:txXfrm>
    </dsp:sp>
    <dsp:sp modelId="{5E874F68-6763-436F-9E9F-C2F31C61E783}">
      <dsp:nvSpPr>
        <dsp:cNvPr id="0" name=""/>
        <dsp:cNvSpPr/>
      </dsp:nvSpPr>
      <dsp:spPr>
        <a:xfrm>
          <a:off x="0" y="2709333"/>
          <a:ext cx="6096000" cy="1354666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600" kern="1200" dirty="0" smtClean="0"/>
            <a:t>Контент</a:t>
          </a:r>
          <a:endParaRPr lang="ru-RU" sz="6600" kern="1200" dirty="0"/>
        </a:p>
      </dsp:txBody>
      <dsp:txXfrm>
        <a:off x="1066799" y="2709333"/>
        <a:ext cx="3962400" cy="1354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FC15E-F2E4-4EDA-9201-71F3BC63DA7D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F0765-80F9-4384-B893-42A048786C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545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H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7ECC-1F92-488B-B449-1B36FBA252AF}" type="datetimeFigureOut">
              <a:rPr lang="es-HN" smtClean="0"/>
              <a:pPr/>
              <a:t>05/04/2013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D0B9-1527-4771-9737-110A05C28C36}" type="slidenum">
              <a:rPr lang="es-HN" smtClean="0"/>
              <a:pPr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949986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7ECC-1F92-488B-B449-1B36FBA252AF}" type="datetimeFigureOut">
              <a:rPr lang="es-HN" smtClean="0"/>
              <a:pPr/>
              <a:t>05/04/2013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D0B9-1527-4771-9737-110A05C28C36}" type="slidenum">
              <a:rPr lang="es-HN" smtClean="0"/>
              <a:pPr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91628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7ECC-1F92-488B-B449-1B36FBA252AF}" type="datetimeFigureOut">
              <a:rPr lang="es-HN" smtClean="0"/>
              <a:pPr/>
              <a:t>05/04/2013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D0B9-1527-4771-9737-110A05C28C36}" type="slidenum">
              <a:rPr lang="es-HN" smtClean="0"/>
              <a:pPr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670148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7ECC-1F92-488B-B449-1B36FBA252AF}" type="datetimeFigureOut">
              <a:rPr lang="es-HN" smtClean="0"/>
              <a:pPr/>
              <a:t>05/04/2013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D0B9-1527-4771-9737-110A05C28C36}" type="slidenum">
              <a:rPr lang="es-HN" smtClean="0"/>
              <a:pPr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760654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7ECC-1F92-488B-B449-1B36FBA252AF}" type="datetimeFigureOut">
              <a:rPr lang="es-HN" smtClean="0"/>
              <a:pPr/>
              <a:t>05/04/2013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D0B9-1527-4771-9737-110A05C28C36}" type="slidenum">
              <a:rPr lang="es-HN" smtClean="0"/>
              <a:pPr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13668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7ECC-1F92-488B-B449-1B36FBA252AF}" type="datetimeFigureOut">
              <a:rPr lang="es-HN" smtClean="0"/>
              <a:pPr/>
              <a:t>05/04/2013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D0B9-1527-4771-9737-110A05C28C36}" type="slidenum">
              <a:rPr lang="es-HN" smtClean="0"/>
              <a:pPr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543238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7ECC-1F92-488B-B449-1B36FBA252AF}" type="datetimeFigureOut">
              <a:rPr lang="es-HN" smtClean="0"/>
              <a:pPr/>
              <a:t>05/04/2013</a:t>
            </a:fld>
            <a:endParaRPr lang="es-H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D0B9-1527-4771-9737-110A05C28C36}" type="slidenum">
              <a:rPr lang="es-HN" smtClean="0"/>
              <a:pPr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768753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7ECC-1F92-488B-B449-1B36FBA252AF}" type="datetimeFigureOut">
              <a:rPr lang="es-HN" smtClean="0"/>
              <a:pPr/>
              <a:t>05/04/2013</a:t>
            </a:fld>
            <a:endParaRPr lang="es-H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D0B9-1527-4771-9737-110A05C28C36}" type="slidenum">
              <a:rPr lang="es-HN" smtClean="0"/>
              <a:pPr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39887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7ECC-1F92-488B-B449-1B36FBA252AF}" type="datetimeFigureOut">
              <a:rPr lang="es-HN" smtClean="0"/>
              <a:pPr/>
              <a:t>05/04/2013</a:t>
            </a:fld>
            <a:endParaRPr lang="es-H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D0B9-1527-4771-9737-110A05C28C36}" type="slidenum">
              <a:rPr lang="es-HN" smtClean="0"/>
              <a:pPr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150837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7ECC-1F92-488B-B449-1B36FBA252AF}" type="datetimeFigureOut">
              <a:rPr lang="es-HN" smtClean="0"/>
              <a:pPr/>
              <a:t>05/04/2013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D0B9-1527-4771-9737-110A05C28C36}" type="slidenum">
              <a:rPr lang="es-HN" smtClean="0"/>
              <a:pPr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723524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7ECC-1F92-488B-B449-1B36FBA252AF}" type="datetimeFigureOut">
              <a:rPr lang="es-HN" smtClean="0"/>
              <a:pPr/>
              <a:t>05/04/2013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D0B9-1527-4771-9737-110A05C28C36}" type="slidenum">
              <a:rPr lang="es-HN" smtClean="0"/>
              <a:pPr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350718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17ECC-1F92-488B-B449-1B36FBA252AF}" type="datetimeFigureOut">
              <a:rPr lang="es-HN" smtClean="0"/>
              <a:pPr/>
              <a:t>05/04/2013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8D0B9-1527-4771-9737-110A05C28C36}" type="slidenum">
              <a:rPr lang="es-HN" smtClean="0"/>
              <a:pPr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73953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okalashnikova@smart-media.ru" TargetMode="Externa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8" descr="logo-s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5929330"/>
            <a:ext cx="1309676" cy="64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928926" y="3714752"/>
            <a:ext cx="3429024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200" b="1" dirty="0" smtClean="0">
                <a:solidFill>
                  <a:srgbClr val="8C92A0"/>
                </a:solidFill>
                <a:latin typeface="Franklin Gothic Book" pitchFamily="34" charset="0"/>
                <a:cs typeface="Arial" pitchFamily="34" charset="0"/>
              </a:rPr>
              <a:t> </a:t>
            </a:r>
            <a:endParaRPr lang="es-HN" sz="1200" b="1" dirty="0">
              <a:solidFill>
                <a:srgbClr val="8C92A0"/>
              </a:solidFill>
              <a:latin typeface="Franklin Gothic Book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786058"/>
            <a:ext cx="914400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555A67"/>
                </a:solidFill>
              </a:rPr>
              <a:t>Идеальный </a:t>
            </a:r>
            <a:r>
              <a:rPr lang="ru-RU" sz="2800" dirty="0" smtClean="0">
                <a:solidFill>
                  <a:srgbClr val="48BBD9"/>
                </a:solidFill>
              </a:rPr>
              <a:t>контент-план</a:t>
            </a:r>
            <a:r>
              <a:rPr lang="ru-RU" sz="2800" dirty="0">
                <a:solidFill>
                  <a:srgbClr val="555A67"/>
                </a:solidFill>
              </a:rPr>
              <a:t>, </a:t>
            </a:r>
            <a:r>
              <a:rPr lang="ru-RU" sz="2800" dirty="0">
                <a:solidFill>
                  <a:srgbClr val="555A67"/>
                </a:solidFill>
              </a:rPr>
              <a:t>или как сделать </a:t>
            </a:r>
            <a:r>
              <a:rPr lang="ru-RU" sz="2800" dirty="0">
                <a:solidFill>
                  <a:srgbClr val="48BBD9"/>
                </a:solidFill>
              </a:rPr>
              <a:t>бренд</a:t>
            </a:r>
            <a:r>
              <a:rPr lang="ru-RU" sz="2800" dirty="0">
                <a:solidFill>
                  <a:srgbClr val="555A67"/>
                </a:solidFill>
              </a:rPr>
              <a:t> привлекательнее</a:t>
            </a:r>
            <a:endParaRPr lang="es-HN" sz="2800" b="1" dirty="0">
              <a:solidFill>
                <a:srgbClr val="555A67"/>
              </a:solidFill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33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391637" y="6318515"/>
            <a:ext cx="8362452" cy="9525"/>
            <a:chOff x="395537" y="5589240"/>
            <a:chExt cx="8362452" cy="9525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95537" y="5589240"/>
              <a:ext cx="8352927" cy="0"/>
            </a:xfrm>
            <a:prstGeom prst="line">
              <a:avLst/>
            </a:prstGeom>
            <a:ln>
              <a:solidFill>
                <a:srgbClr val="C2C5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05062" y="5598765"/>
              <a:ext cx="835292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itle 1"/>
          <p:cNvSpPr txBox="1">
            <a:spLocks/>
          </p:cNvSpPr>
          <p:nvPr/>
        </p:nvSpPr>
        <p:spPr>
          <a:xfrm>
            <a:off x="8263458" y="6333702"/>
            <a:ext cx="386327" cy="2880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spc="-150" dirty="0" smtClean="0">
                <a:solidFill>
                  <a:srgbClr val="48BBD9"/>
                </a:solidFill>
                <a:latin typeface="Franklin Gothic Demi Cond" pitchFamily="34" charset="0"/>
                <a:cs typeface="Arial" pitchFamily="34" charset="0"/>
              </a:rPr>
              <a:t>11</a:t>
            </a:r>
            <a:endParaRPr lang="es-HN" sz="800" spc="-150" dirty="0">
              <a:solidFill>
                <a:srgbClr val="48BBD9"/>
              </a:solidFill>
              <a:latin typeface="Franklin Gothic Demi Cond" pitchFamily="34" charset="0"/>
              <a:cs typeface="Arial" pitchFamily="34" charset="0"/>
            </a:endParaRPr>
          </a:p>
        </p:txBody>
      </p:sp>
      <p:pic>
        <p:nvPicPr>
          <p:cNvPr id="1029" name="Picture 5" descr="C:\Users\EAMEJIA\Desktop\Duckson\PNG Elements\controls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583" y="6371804"/>
            <a:ext cx="205741" cy="21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EAMEJIA\Desktop\Duckson\PNG Elements\controls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61015" y="6371804"/>
            <a:ext cx="205741" cy="21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13"/>
          <p:cNvGrpSpPr/>
          <p:nvPr/>
        </p:nvGrpSpPr>
        <p:grpSpPr>
          <a:xfrm>
            <a:off x="333053" y="6299795"/>
            <a:ext cx="8458844" cy="468412"/>
            <a:chOff x="333053" y="6299795"/>
            <a:chExt cx="8458844" cy="468412"/>
          </a:xfrm>
        </p:grpSpPr>
        <p:grpSp>
          <p:nvGrpSpPr>
            <p:cNvPr id="4" name="Group 2"/>
            <p:cNvGrpSpPr/>
            <p:nvPr/>
          </p:nvGrpSpPr>
          <p:grpSpPr>
            <a:xfrm>
              <a:off x="333053" y="6337320"/>
              <a:ext cx="4238947" cy="430887"/>
              <a:chOff x="2357421" y="5793312"/>
              <a:chExt cx="4238947" cy="1265752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2357421" y="5802836"/>
                <a:ext cx="4168265" cy="768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s-HN" sz="11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500057" y="5793312"/>
                <a:ext cx="4096311" cy="1265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100" dirty="0" smtClean="0">
                    <a:solidFill>
                      <a:srgbClr val="B8BCC4"/>
                    </a:solidFill>
                  </a:rPr>
                  <a:t>К</a:t>
                </a:r>
                <a:r>
                  <a:rPr lang="en-US" sz="1100" dirty="0" smtClean="0">
                    <a:solidFill>
                      <a:srgbClr val="B8BCC4"/>
                    </a:solidFill>
                  </a:rPr>
                  <a:t>A Smart Media             </a:t>
                </a:r>
                <a:r>
                  <a:rPr lang="es-HN" sz="1100" dirty="0" smtClean="0">
                    <a:solidFill>
                      <a:srgbClr val="B8BCC4"/>
                    </a:solidFill>
                  </a:rPr>
                  <a:t>www.smart-media.ru               </a:t>
                </a:r>
              </a:p>
              <a:p>
                <a:endParaRPr lang="es-HN" sz="11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5" name="Group 12"/>
            <p:cNvGrpSpPr/>
            <p:nvPr/>
          </p:nvGrpSpPr>
          <p:grpSpPr>
            <a:xfrm>
              <a:off x="429445" y="6299795"/>
              <a:ext cx="8362452" cy="9525"/>
              <a:chOff x="395537" y="5589240"/>
              <a:chExt cx="8362452" cy="9525"/>
            </a:xfrm>
          </p:grpSpPr>
          <p:cxnSp>
            <p:nvCxnSpPr>
              <p:cNvPr id="32" name="Straight Connector 10"/>
              <p:cNvCxnSpPr/>
              <p:nvPr/>
            </p:nvCxnSpPr>
            <p:spPr>
              <a:xfrm>
                <a:off x="395537" y="5589240"/>
                <a:ext cx="8352927" cy="0"/>
              </a:xfrm>
              <a:prstGeom prst="line">
                <a:avLst/>
              </a:prstGeom>
              <a:ln>
                <a:solidFill>
                  <a:srgbClr val="C2C5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11"/>
              <p:cNvCxnSpPr/>
              <p:nvPr/>
            </p:nvCxnSpPr>
            <p:spPr>
              <a:xfrm>
                <a:off x="405062" y="5598765"/>
                <a:ext cx="835292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1" name="Picture 4" descr="C:\Users\EAMEJIA\Desktop\Duckson\PNG Elements\w_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9571" y="6398990"/>
              <a:ext cx="179223" cy="142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2" name="Picture 2" descr="http://www.libex.ru/dimg/371e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325" y="512842"/>
            <a:ext cx="3477985" cy="538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261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91637" y="6318515"/>
            <a:ext cx="8362452" cy="9525"/>
            <a:chOff x="395537" y="5589240"/>
            <a:chExt cx="8362452" cy="9525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95537" y="5589240"/>
              <a:ext cx="8352927" cy="0"/>
            </a:xfrm>
            <a:prstGeom prst="line">
              <a:avLst/>
            </a:prstGeom>
            <a:ln>
              <a:solidFill>
                <a:srgbClr val="C2C5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05062" y="5598765"/>
              <a:ext cx="835292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itle 1"/>
          <p:cNvSpPr txBox="1">
            <a:spLocks/>
          </p:cNvSpPr>
          <p:nvPr/>
        </p:nvSpPr>
        <p:spPr>
          <a:xfrm>
            <a:off x="8263458" y="6333702"/>
            <a:ext cx="386327" cy="2880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spc="-150" dirty="0" smtClean="0">
                <a:solidFill>
                  <a:srgbClr val="48BBD9"/>
                </a:solidFill>
                <a:latin typeface="Franklin Gothic Demi Cond" pitchFamily="34" charset="0"/>
                <a:cs typeface="Arial" pitchFamily="34" charset="0"/>
              </a:rPr>
              <a:t>12</a:t>
            </a:r>
            <a:endParaRPr lang="es-HN" sz="800" spc="-150" dirty="0">
              <a:solidFill>
                <a:srgbClr val="48BBD9"/>
              </a:solidFill>
              <a:latin typeface="Franklin Gothic Demi Cond" pitchFamily="34" charset="0"/>
              <a:cs typeface="Arial" pitchFamily="34" charset="0"/>
            </a:endParaRPr>
          </a:p>
        </p:txBody>
      </p:sp>
      <p:pic>
        <p:nvPicPr>
          <p:cNvPr id="1029" name="Picture 5" descr="C:\Users\EAMEJIA\Desktop\Duckson\PNG Elements\controls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862" y="6353130"/>
            <a:ext cx="205741" cy="21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EAMEJIA\Desktop\Duckson\PNG Elements\controls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61015" y="6371804"/>
            <a:ext cx="205741" cy="21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42910" y="4286256"/>
            <a:ext cx="764182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555A67"/>
                </a:solidFill>
              </a:rPr>
              <a:t>Ваш  бренд – один из множества остальных, которых я вижу в течение дня.</a:t>
            </a:r>
            <a:br>
              <a:rPr lang="ru-RU" sz="1600" dirty="0" smtClean="0">
                <a:solidFill>
                  <a:srgbClr val="555A67"/>
                </a:solidFill>
              </a:rPr>
            </a:br>
            <a:r>
              <a:rPr lang="ru-RU" sz="1600" dirty="0" smtClean="0">
                <a:solidFill>
                  <a:srgbClr val="555A67"/>
                </a:solidFill>
              </a:rPr>
              <a:t>Процесс производства лишь может оправдать стоимость, редко – привлечет внимание.</a:t>
            </a:r>
          </a:p>
          <a:p>
            <a:pPr algn="just"/>
            <a:r>
              <a:rPr lang="ru-RU" sz="1600" b="1" dirty="0" smtClean="0">
                <a:solidFill>
                  <a:srgbClr val="555A67"/>
                </a:solidFill>
              </a:rPr>
              <a:t>Говоря мне </a:t>
            </a:r>
            <a:r>
              <a:rPr lang="ru-RU" sz="2200" b="1" dirty="0" smtClean="0">
                <a:solidFill>
                  <a:srgbClr val="555A67"/>
                </a:solidFill>
              </a:rPr>
              <a:t>зачем </a:t>
            </a:r>
            <a:r>
              <a:rPr lang="ru-RU" sz="2000" b="1" dirty="0" smtClean="0">
                <a:solidFill>
                  <a:srgbClr val="555A67"/>
                </a:solidFill>
              </a:rPr>
              <a:t>вы это делаете</a:t>
            </a:r>
            <a:r>
              <a:rPr lang="ru-RU" sz="1600" b="1" dirty="0" smtClean="0">
                <a:solidFill>
                  <a:srgbClr val="555A67"/>
                </a:solidFill>
              </a:rPr>
              <a:t> - вы говорите мне </a:t>
            </a:r>
            <a:r>
              <a:rPr lang="ru-RU" sz="2200" b="1" dirty="0" smtClean="0">
                <a:solidFill>
                  <a:srgbClr val="555A67"/>
                </a:solidFill>
              </a:rPr>
              <a:t>почему</a:t>
            </a:r>
            <a:r>
              <a:rPr lang="ru-RU" sz="2000" b="1" dirty="0" smtClean="0">
                <a:solidFill>
                  <a:srgbClr val="555A67"/>
                </a:solidFill>
              </a:rPr>
              <a:t> я должен подписаться на вас</a:t>
            </a:r>
            <a:r>
              <a:rPr lang="ru-RU" sz="1600" b="1" dirty="0" smtClean="0">
                <a:solidFill>
                  <a:srgbClr val="555A67"/>
                </a:solidFill>
              </a:rPr>
              <a:t>.</a:t>
            </a:r>
            <a:endParaRPr lang="es-HN" sz="1600" b="1" dirty="0">
              <a:solidFill>
                <a:srgbClr val="555A67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571472" y="428604"/>
            <a:ext cx="5724232" cy="416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pc="-150" dirty="0" smtClean="0">
                <a:solidFill>
                  <a:srgbClr val="48BBD9"/>
                </a:solidFill>
                <a:latin typeface="Franklin Gothic Heavy" pitchFamily="34" charset="0"/>
                <a:cs typeface="Arial" pitchFamily="34" charset="0"/>
              </a:rPr>
              <a:t>Зачем </a:t>
            </a:r>
            <a:r>
              <a:rPr lang="ru-RU" spc="-150" dirty="0" smtClean="0">
                <a:solidFill>
                  <a:srgbClr val="767D8E"/>
                </a:solidFill>
                <a:latin typeface="Franklin Gothic Heavy" pitchFamily="34" charset="0"/>
                <a:cs typeface="Arial" pitchFamily="34" charset="0"/>
              </a:rPr>
              <a:t>вы здесь?</a:t>
            </a:r>
            <a:endParaRPr lang="es-HN" sz="2000" spc="-150" dirty="0">
              <a:solidFill>
                <a:srgbClr val="767D8E"/>
              </a:solidFill>
              <a:latin typeface="Franklin Gothic Book" pitchFamily="34" charset="0"/>
              <a:cs typeface="Arial" pitchFamily="34" charset="0"/>
            </a:endParaRPr>
          </a:p>
        </p:txBody>
      </p:sp>
      <p:grpSp>
        <p:nvGrpSpPr>
          <p:cNvPr id="28" name="Group 13"/>
          <p:cNvGrpSpPr/>
          <p:nvPr/>
        </p:nvGrpSpPr>
        <p:grpSpPr>
          <a:xfrm>
            <a:off x="333053" y="6299795"/>
            <a:ext cx="8458844" cy="468412"/>
            <a:chOff x="333053" y="6299795"/>
            <a:chExt cx="8458844" cy="468412"/>
          </a:xfrm>
        </p:grpSpPr>
        <p:grpSp>
          <p:nvGrpSpPr>
            <p:cNvPr id="29" name="Group 2"/>
            <p:cNvGrpSpPr/>
            <p:nvPr/>
          </p:nvGrpSpPr>
          <p:grpSpPr>
            <a:xfrm>
              <a:off x="333053" y="6337320"/>
              <a:ext cx="4238947" cy="430887"/>
              <a:chOff x="2357421" y="5793312"/>
              <a:chExt cx="4238947" cy="1265752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2357421" y="5802836"/>
                <a:ext cx="4168265" cy="768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s-HN" sz="11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500057" y="5793312"/>
                <a:ext cx="4096311" cy="1265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100" dirty="0" smtClean="0">
                    <a:solidFill>
                      <a:srgbClr val="B8BCC4"/>
                    </a:solidFill>
                  </a:rPr>
                  <a:t>К</a:t>
                </a:r>
                <a:r>
                  <a:rPr lang="en-US" sz="1100" dirty="0" smtClean="0">
                    <a:solidFill>
                      <a:srgbClr val="B8BCC4"/>
                    </a:solidFill>
                  </a:rPr>
                  <a:t>A Smart Media             </a:t>
                </a:r>
                <a:r>
                  <a:rPr lang="es-HN" sz="1100" dirty="0" smtClean="0">
                    <a:solidFill>
                      <a:srgbClr val="B8BCC4"/>
                    </a:solidFill>
                  </a:rPr>
                  <a:t>www.smart-media.ru               </a:t>
                </a:r>
              </a:p>
              <a:p>
                <a:endParaRPr lang="es-HN" sz="11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30" name="Group 12"/>
            <p:cNvGrpSpPr/>
            <p:nvPr/>
          </p:nvGrpSpPr>
          <p:grpSpPr>
            <a:xfrm>
              <a:off x="429445" y="6299795"/>
              <a:ext cx="8362452" cy="9525"/>
              <a:chOff x="395537" y="5589240"/>
              <a:chExt cx="8362452" cy="9525"/>
            </a:xfrm>
          </p:grpSpPr>
          <p:cxnSp>
            <p:nvCxnSpPr>
              <p:cNvPr id="32" name="Straight Connector 10"/>
              <p:cNvCxnSpPr/>
              <p:nvPr/>
            </p:nvCxnSpPr>
            <p:spPr>
              <a:xfrm>
                <a:off x="395537" y="5589240"/>
                <a:ext cx="8352927" cy="0"/>
              </a:xfrm>
              <a:prstGeom prst="line">
                <a:avLst/>
              </a:prstGeom>
              <a:ln>
                <a:solidFill>
                  <a:srgbClr val="C2C5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11"/>
              <p:cNvCxnSpPr/>
              <p:nvPr/>
            </p:nvCxnSpPr>
            <p:spPr>
              <a:xfrm>
                <a:off x="405062" y="5598765"/>
                <a:ext cx="835292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1" name="Picture 4" descr="C:\Users\EAMEJIA\Desktop\Duckson\PNG Elements\w_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9571" y="6398990"/>
              <a:ext cx="179223" cy="142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 descr="http://1.bp.blogspot.com/-qfCpdsgbiMU/T6kyFpp3ZQI/AAAAAAAAAWg/6JxQWdXtgqM/s1600/Why+How+Wha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143" y="1196752"/>
            <a:ext cx="2907427" cy="292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1859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8263458" y="6333702"/>
            <a:ext cx="386327" cy="2880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spc="-150" dirty="0" smtClean="0">
                <a:solidFill>
                  <a:srgbClr val="48BBD9"/>
                </a:solidFill>
                <a:latin typeface="Franklin Gothic Demi Cond" pitchFamily="34" charset="0"/>
                <a:cs typeface="Arial" pitchFamily="34" charset="0"/>
              </a:rPr>
              <a:t>13</a:t>
            </a:r>
            <a:endParaRPr lang="es-HN" sz="800" spc="-150" dirty="0">
              <a:solidFill>
                <a:srgbClr val="48BBD9"/>
              </a:solidFill>
              <a:latin typeface="Franklin Gothic Demi Cond" pitchFamily="34" charset="0"/>
              <a:cs typeface="Arial" pitchFamily="34" charset="0"/>
            </a:endParaRPr>
          </a:p>
        </p:txBody>
      </p:sp>
      <p:pic>
        <p:nvPicPr>
          <p:cNvPr id="27" name="Picture 5" descr="C:\Users\EAMEJIA\Desktop\Duckson\PNG Elements\controls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583" y="6371804"/>
            <a:ext cx="205741" cy="21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C:\Users\EAMEJIA\Desktop\Duckson\PNG Elements\controls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61015" y="6371804"/>
            <a:ext cx="205741" cy="21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13"/>
          <p:cNvGrpSpPr/>
          <p:nvPr/>
        </p:nvGrpSpPr>
        <p:grpSpPr>
          <a:xfrm>
            <a:off x="333053" y="6299795"/>
            <a:ext cx="8458844" cy="468412"/>
            <a:chOff x="333053" y="6299795"/>
            <a:chExt cx="8458844" cy="468412"/>
          </a:xfrm>
        </p:grpSpPr>
        <p:grpSp>
          <p:nvGrpSpPr>
            <p:cNvPr id="29" name="Group 2"/>
            <p:cNvGrpSpPr/>
            <p:nvPr/>
          </p:nvGrpSpPr>
          <p:grpSpPr>
            <a:xfrm>
              <a:off x="333053" y="6337320"/>
              <a:ext cx="4238947" cy="430887"/>
              <a:chOff x="2357421" y="5793312"/>
              <a:chExt cx="4238947" cy="1265752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2357421" y="5802836"/>
                <a:ext cx="4168265" cy="768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s-HN" sz="11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500057" y="5793312"/>
                <a:ext cx="4096311" cy="1265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100" dirty="0" smtClean="0">
                    <a:solidFill>
                      <a:srgbClr val="B8BCC4"/>
                    </a:solidFill>
                  </a:rPr>
                  <a:t>К</a:t>
                </a:r>
                <a:r>
                  <a:rPr lang="en-US" sz="1100" dirty="0" smtClean="0">
                    <a:solidFill>
                      <a:srgbClr val="B8BCC4"/>
                    </a:solidFill>
                  </a:rPr>
                  <a:t>A Smart Media             </a:t>
                </a:r>
                <a:r>
                  <a:rPr lang="es-HN" sz="1100" dirty="0" smtClean="0">
                    <a:solidFill>
                      <a:srgbClr val="B8BCC4"/>
                    </a:solidFill>
                  </a:rPr>
                  <a:t>www.smart-media.ru               </a:t>
                </a:r>
              </a:p>
              <a:p>
                <a:endParaRPr lang="es-HN" sz="11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30" name="Group 12"/>
            <p:cNvGrpSpPr/>
            <p:nvPr/>
          </p:nvGrpSpPr>
          <p:grpSpPr>
            <a:xfrm>
              <a:off x="429445" y="6299795"/>
              <a:ext cx="8362452" cy="9525"/>
              <a:chOff x="395537" y="5589240"/>
              <a:chExt cx="8362452" cy="9525"/>
            </a:xfrm>
          </p:grpSpPr>
          <p:cxnSp>
            <p:nvCxnSpPr>
              <p:cNvPr id="32" name="Straight Connector 10"/>
              <p:cNvCxnSpPr/>
              <p:nvPr/>
            </p:nvCxnSpPr>
            <p:spPr>
              <a:xfrm>
                <a:off x="395537" y="5589240"/>
                <a:ext cx="8352927" cy="0"/>
              </a:xfrm>
              <a:prstGeom prst="line">
                <a:avLst/>
              </a:prstGeom>
              <a:ln>
                <a:solidFill>
                  <a:srgbClr val="C2C5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11"/>
              <p:cNvCxnSpPr/>
              <p:nvPr/>
            </p:nvCxnSpPr>
            <p:spPr>
              <a:xfrm>
                <a:off x="405062" y="5598765"/>
                <a:ext cx="835292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1" name="Picture 4" descr="C:\Users\EAMEJIA\Desktop\Duckson\PNG Elements\w_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9571" y="6398990"/>
              <a:ext cx="179223" cy="142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14290"/>
            <a:ext cx="7292689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357158" y="4786322"/>
            <a:ext cx="42862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555A67"/>
                </a:solidFill>
              </a:rPr>
              <a:t>SPLAT </a:t>
            </a:r>
            <a:r>
              <a:rPr lang="ru-RU" sz="1600" dirty="0" smtClean="0">
                <a:solidFill>
                  <a:srgbClr val="555A67"/>
                </a:solidFill>
              </a:rPr>
              <a:t> занимается </a:t>
            </a:r>
            <a:r>
              <a:rPr lang="ru-RU" sz="1600" dirty="0" smtClean="0">
                <a:solidFill>
                  <a:srgbClr val="555A67"/>
                </a:solidFill>
              </a:rPr>
              <a:t>тем, </a:t>
            </a:r>
            <a:r>
              <a:rPr lang="ru-RU" sz="1600" dirty="0" smtClean="0">
                <a:solidFill>
                  <a:srgbClr val="555A67"/>
                </a:solidFill>
              </a:rPr>
              <a:t>во что </a:t>
            </a:r>
            <a:r>
              <a:rPr lang="ru-RU" sz="1600" dirty="0" smtClean="0">
                <a:solidFill>
                  <a:srgbClr val="555A67"/>
                </a:solidFill>
              </a:rPr>
              <a:t>верит</a:t>
            </a:r>
            <a:r>
              <a:rPr lang="ru-RU" sz="1600" dirty="0" smtClean="0">
                <a:solidFill>
                  <a:srgbClr val="555A67"/>
                </a:solidFill>
              </a:rPr>
              <a:t>. </a:t>
            </a:r>
            <a:br>
              <a:rPr lang="ru-RU" sz="1600" dirty="0" smtClean="0">
                <a:solidFill>
                  <a:srgbClr val="555A67"/>
                </a:solidFill>
              </a:rPr>
            </a:br>
            <a:r>
              <a:rPr lang="ru-RU" sz="1600" dirty="0" smtClean="0">
                <a:solidFill>
                  <a:srgbClr val="555A67"/>
                </a:solidFill>
              </a:rPr>
              <a:t>Каждый способен изменить мир к лучшему.</a:t>
            </a:r>
            <a:br>
              <a:rPr lang="ru-RU" sz="1600" dirty="0" smtClean="0">
                <a:solidFill>
                  <a:srgbClr val="555A67"/>
                </a:solidFill>
              </a:rPr>
            </a:br>
            <a:r>
              <a:rPr lang="ru-RU" sz="1600" dirty="0" smtClean="0">
                <a:solidFill>
                  <a:srgbClr val="555A67"/>
                </a:solidFill>
              </a:rPr>
              <a:t>Помогает быть здоровыми, красивыми и успешными.  </a:t>
            </a:r>
            <a:endParaRPr lang="en-US" sz="1600" dirty="0" smtClean="0">
              <a:solidFill>
                <a:srgbClr val="555A67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14876" y="4786322"/>
            <a:ext cx="7566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555A67"/>
                </a:solidFill>
              </a:rPr>
              <a:t>90% </a:t>
            </a:r>
            <a:r>
              <a:rPr lang="ru-RU" dirty="0" smtClean="0">
                <a:solidFill>
                  <a:srgbClr val="555A67"/>
                </a:solidFill>
              </a:rPr>
              <a:t>аудитории – целевая </a:t>
            </a:r>
            <a:br>
              <a:rPr lang="ru-RU" dirty="0" smtClean="0">
                <a:solidFill>
                  <a:srgbClr val="555A67"/>
                </a:solidFill>
              </a:rPr>
            </a:br>
            <a:r>
              <a:rPr lang="ru-RU" b="1" dirty="0" smtClean="0">
                <a:solidFill>
                  <a:srgbClr val="555A67"/>
                </a:solidFill>
              </a:rPr>
              <a:t>100% </a:t>
            </a:r>
            <a:r>
              <a:rPr lang="ru-RU" dirty="0" err="1" smtClean="0">
                <a:solidFill>
                  <a:srgbClr val="555A67"/>
                </a:solidFill>
              </a:rPr>
              <a:t>брендированный</a:t>
            </a:r>
            <a:r>
              <a:rPr lang="ru-RU" dirty="0" smtClean="0">
                <a:solidFill>
                  <a:srgbClr val="555A67"/>
                </a:solidFill>
              </a:rPr>
              <a:t> </a:t>
            </a:r>
            <a:r>
              <a:rPr lang="ru-RU" dirty="0" err="1" smtClean="0">
                <a:solidFill>
                  <a:srgbClr val="555A67"/>
                </a:solidFill>
              </a:rPr>
              <a:t>контент</a:t>
            </a:r>
            <a:r>
              <a:rPr lang="ru-RU" dirty="0" smtClean="0">
                <a:solidFill>
                  <a:srgbClr val="555A67"/>
                </a:solidFill>
              </a:rPr>
              <a:t> </a:t>
            </a:r>
            <a:br>
              <a:rPr lang="ru-RU" dirty="0" smtClean="0">
                <a:solidFill>
                  <a:srgbClr val="555A67"/>
                </a:solidFill>
              </a:rPr>
            </a:br>
            <a:r>
              <a:rPr lang="ru-RU" b="1" dirty="0" smtClean="0">
                <a:solidFill>
                  <a:srgbClr val="555A67"/>
                </a:solidFill>
              </a:rPr>
              <a:t>Каждый</a:t>
            </a:r>
            <a:r>
              <a:rPr lang="ru-RU" dirty="0" smtClean="0">
                <a:solidFill>
                  <a:srgbClr val="555A67"/>
                </a:solidFill>
              </a:rPr>
              <a:t> пост сопровождается </a:t>
            </a:r>
            <a:r>
              <a:rPr lang="ru-RU" dirty="0" err="1" smtClean="0">
                <a:solidFill>
                  <a:srgbClr val="555A67"/>
                </a:solidFill>
              </a:rPr>
              <a:t>комментами</a:t>
            </a:r>
            <a:r>
              <a:rPr lang="ru-RU" dirty="0" smtClean="0">
                <a:solidFill>
                  <a:srgbClr val="555A67"/>
                </a:solidFill>
              </a:rPr>
              <a:t>, </a:t>
            </a:r>
            <a:br>
              <a:rPr lang="ru-RU" dirty="0" smtClean="0">
                <a:solidFill>
                  <a:srgbClr val="555A67"/>
                </a:solidFill>
              </a:rPr>
            </a:br>
            <a:r>
              <a:rPr lang="en-US" dirty="0" smtClean="0">
                <a:solidFill>
                  <a:srgbClr val="555A67"/>
                </a:solidFill>
              </a:rPr>
              <a:t>share, like</a:t>
            </a:r>
            <a:r>
              <a:rPr lang="ru-RU" dirty="0" smtClean="0">
                <a:solidFill>
                  <a:srgbClr val="555A67"/>
                </a:solidFill>
              </a:rPr>
              <a:t>  </a:t>
            </a:r>
            <a:endParaRPr lang="en-US" dirty="0" smtClean="0">
              <a:solidFill>
                <a:srgbClr val="555A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233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8263458" y="6333702"/>
            <a:ext cx="386327" cy="2880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spc="-150" dirty="0" smtClean="0">
                <a:solidFill>
                  <a:srgbClr val="48BBD9"/>
                </a:solidFill>
                <a:latin typeface="Franklin Gothic Demi Cond" pitchFamily="34" charset="0"/>
                <a:cs typeface="Arial" pitchFamily="34" charset="0"/>
              </a:rPr>
              <a:t>14</a:t>
            </a:r>
            <a:endParaRPr lang="es-HN" sz="800" spc="-150" dirty="0">
              <a:solidFill>
                <a:srgbClr val="48BBD9"/>
              </a:solidFill>
              <a:latin typeface="Franklin Gothic Demi Cond" pitchFamily="34" charset="0"/>
              <a:cs typeface="Arial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719976" y="607471"/>
            <a:ext cx="5580216" cy="416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pc="-150" dirty="0" smtClean="0">
                <a:solidFill>
                  <a:srgbClr val="48BBD9"/>
                </a:solidFill>
                <a:latin typeface="Franklin Gothic Heavy" pitchFamily="34" charset="0"/>
                <a:cs typeface="Arial" pitchFamily="34" charset="0"/>
              </a:rPr>
              <a:t>Все бренды </a:t>
            </a:r>
            <a:r>
              <a:rPr lang="ru-RU" spc="-150" dirty="0">
                <a:solidFill>
                  <a:srgbClr val="767D8E"/>
                </a:solidFill>
                <a:latin typeface="Franklin Gothic Heavy" pitchFamily="34" charset="0"/>
                <a:cs typeface="Arial" pitchFamily="34" charset="0"/>
              </a:rPr>
              <a:t>–</a:t>
            </a:r>
            <a:r>
              <a:rPr lang="ru-RU" spc="-150" dirty="0" smtClean="0">
                <a:solidFill>
                  <a:srgbClr val="48BBD9"/>
                </a:solidFill>
                <a:latin typeface="Franklin Gothic Heavy" pitchFamily="34" charset="0"/>
                <a:cs typeface="Arial" pitchFamily="34" charset="0"/>
              </a:rPr>
              <a:t> </a:t>
            </a:r>
            <a:r>
              <a:rPr lang="ru-RU" spc="-150" dirty="0" smtClean="0">
                <a:solidFill>
                  <a:srgbClr val="767D8E"/>
                </a:solidFill>
                <a:latin typeface="Franklin Gothic Heavy" pitchFamily="34" charset="0"/>
                <a:cs typeface="Arial" pitchFamily="34" charset="0"/>
              </a:rPr>
              <a:t>люди</a:t>
            </a:r>
            <a:endParaRPr lang="es-HN" sz="2000" spc="-150" dirty="0">
              <a:solidFill>
                <a:srgbClr val="767D8E"/>
              </a:solidFill>
              <a:latin typeface="Franklin Gothic Book" pitchFamily="34" charset="0"/>
              <a:cs typeface="Arial" pitchFamily="34" charset="0"/>
            </a:endParaRPr>
          </a:p>
        </p:txBody>
      </p:sp>
      <p:pic>
        <p:nvPicPr>
          <p:cNvPr id="27" name="Picture 5" descr="C:\Users\EAMEJIA\Desktop\Duckson\PNG Elements\controls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583" y="6371804"/>
            <a:ext cx="205741" cy="21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C:\Users\EAMEJIA\Desktop\Duckson\PNG Elements\controls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61015" y="6371804"/>
            <a:ext cx="205741" cy="21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3"/>
          <p:cNvGrpSpPr/>
          <p:nvPr/>
        </p:nvGrpSpPr>
        <p:grpSpPr>
          <a:xfrm>
            <a:off x="333053" y="6299795"/>
            <a:ext cx="8458844" cy="468412"/>
            <a:chOff x="333053" y="6299795"/>
            <a:chExt cx="8458844" cy="468412"/>
          </a:xfrm>
        </p:grpSpPr>
        <p:grpSp>
          <p:nvGrpSpPr>
            <p:cNvPr id="3" name="Group 2"/>
            <p:cNvGrpSpPr/>
            <p:nvPr/>
          </p:nvGrpSpPr>
          <p:grpSpPr>
            <a:xfrm>
              <a:off x="333053" y="6337320"/>
              <a:ext cx="4238947" cy="430887"/>
              <a:chOff x="2357421" y="5793312"/>
              <a:chExt cx="4238947" cy="1265752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2357421" y="5802836"/>
                <a:ext cx="4168265" cy="768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s-HN" sz="11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500057" y="5793312"/>
                <a:ext cx="4096311" cy="1265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100" dirty="0" smtClean="0">
                    <a:solidFill>
                      <a:srgbClr val="B8BCC4"/>
                    </a:solidFill>
                  </a:rPr>
                  <a:t>К</a:t>
                </a:r>
                <a:r>
                  <a:rPr lang="en-US" sz="1100" dirty="0" smtClean="0">
                    <a:solidFill>
                      <a:srgbClr val="B8BCC4"/>
                    </a:solidFill>
                  </a:rPr>
                  <a:t>A Smart Media             </a:t>
                </a:r>
                <a:r>
                  <a:rPr lang="es-HN" sz="1100" dirty="0" smtClean="0">
                    <a:solidFill>
                      <a:srgbClr val="B8BCC4"/>
                    </a:solidFill>
                  </a:rPr>
                  <a:t>www.smart-media.ru               </a:t>
                </a:r>
              </a:p>
              <a:p>
                <a:endParaRPr lang="es-HN" sz="11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4" name="Group 12"/>
            <p:cNvGrpSpPr/>
            <p:nvPr/>
          </p:nvGrpSpPr>
          <p:grpSpPr>
            <a:xfrm>
              <a:off x="429445" y="6299795"/>
              <a:ext cx="8362452" cy="9525"/>
              <a:chOff x="395537" y="5589240"/>
              <a:chExt cx="8362452" cy="9525"/>
            </a:xfrm>
          </p:grpSpPr>
          <p:cxnSp>
            <p:nvCxnSpPr>
              <p:cNvPr id="32" name="Straight Connector 10"/>
              <p:cNvCxnSpPr/>
              <p:nvPr/>
            </p:nvCxnSpPr>
            <p:spPr>
              <a:xfrm>
                <a:off x="395537" y="5589240"/>
                <a:ext cx="8352927" cy="0"/>
              </a:xfrm>
              <a:prstGeom prst="line">
                <a:avLst/>
              </a:prstGeom>
              <a:ln>
                <a:solidFill>
                  <a:srgbClr val="C2C5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11"/>
              <p:cNvCxnSpPr/>
              <p:nvPr/>
            </p:nvCxnSpPr>
            <p:spPr>
              <a:xfrm>
                <a:off x="405062" y="5598765"/>
                <a:ext cx="835292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1" name="Picture 4" descr="C:\Users\EAMEJIA\Desktop\Duckson\PNG Elements\w_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9571" y="6398990"/>
              <a:ext cx="179223" cy="142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TextBox 36"/>
          <p:cNvSpPr txBox="1"/>
          <p:nvPr/>
        </p:nvSpPr>
        <p:spPr>
          <a:xfrm>
            <a:off x="642910" y="1862822"/>
            <a:ext cx="57864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b="1" dirty="0" smtClean="0">
                <a:solidFill>
                  <a:srgbClr val="555A67"/>
                </a:solidFill>
              </a:rPr>
              <a:t>Создавайте свой язык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b="1" dirty="0" smtClean="0">
                <a:solidFill>
                  <a:srgbClr val="555A67"/>
                </a:solidFill>
              </a:rPr>
              <a:t>Давайте больше  уникального контента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b="1" dirty="0" err="1" smtClean="0">
                <a:solidFill>
                  <a:srgbClr val="555A67"/>
                </a:solidFill>
              </a:rPr>
              <a:t>Брендированный</a:t>
            </a:r>
            <a:r>
              <a:rPr lang="ru-RU" sz="2000" b="1" dirty="0" smtClean="0">
                <a:solidFill>
                  <a:srgbClr val="555A67"/>
                </a:solidFill>
              </a:rPr>
              <a:t> </a:t>
            </a:r>
            <a:r>
              <a:rPr lang="ru-RU" sz="2000" b="1" dirty="0" err="1" smtClean="0">
                <a:solidFill>
                  <a:srgbClr val="555A67"/>
                </a:solidFill>
              </a:rPr>
              <a:t>контент</a:t>
            </a:r>
            <a:r>
              <a:rPr lang="ru-RU" sz="2000" b="1" dirty="0" smtClean="0">
                <a:solidFill>
                  <a:srgbClr val="555A67"/>
                </a:solidFill>
              </a:rPr>
              <a:t> должен быть интересным   (см. пред.)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b="1" dirty="0" smtClean="0">
                <a:solidFill>
                  <a:srgbClr val="555A67"/>
                </a:solidFill>
              </a:rPr>
              <a:t>Общайтесь с вашими друзьями, уделяйте внимание каждому</a:t>
            </a:r>
          </a:p>
        </p:txBody>
      </p:sp>
      <p:pic>
        <p:nvPicPr>
          <p:cNvPr id="59394" name="Picture 2" descr="http://pics.livejournal.com/trustrussia/pic/000ah8f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2000240"/>
            <a:ext cx="2381266" cy="2928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0233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8263458" y="6333702"/>
            <a:ext cx="386327" cy="2880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spc="-150" dirty="0" smtClean="0">
                <a:solidFill>
                  <a:srgbClr val="48BBD9"/>
                </a:solidFill>
                <a:latin typeface="Franklin Gothic Demi Cond" pitchFamily="34" charset="0"/>
                <a:cs typeface="Arial" pitchFamily="34" charset="0"/>
              </a:rPr>
              <a:t>15</a:t>
            </a:r>
            <a:endParaRPr lang="es-HN" sz="800" spc="-150" dirty="0">
              <a:solidFill>
                <a:srgbClr val="48BBD9"/>
              </a:solidFill>
              <a:latin typeface="Franklin Gothic Demi Cond" pitchFamily="34" charset="0"/>
              <a:cs typeface="Arial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575960" y="404664"/>
            <a:ext cx="5580216" cy="416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pc="-150" dirty="0" smtClean="0">
                <a:solidFill>
                  <a:srgbClr val="48BBD9"/>
                </a:solidFill>
                <a:latin typeface="Franklin Gothic Heavy" pitchFamily="34" charset="0"/>
                <a:cs typeface="Arial" pitchFamily="34" charset="0"/>
              </a:rPr>
              <a:t>Вы - </a:t>
            </a:r>
            <a:r>
              <a:rPr lang="ru-RU" spc="-150" dirty="0" smtClean="0">
                <a:solidFill>
                  <a:srgbClr val="767D8E"/>
                </a:solidFill>
                <a:latin typeface="Franklin Gothic Heavy" pitchFamily="34" charset="0"/>
                <a:cs typeface="Arial" pitchFamily="34" charset="0"/>
              </a:rPr>
              <a:t>пользователь</a:t>
            </a:r>
            <a:endParaRPr lang="es-HN" sz="2000" spc="-150" dirty="0">
              <a:solidFill>
                <a:srgbClr val="767D8E"/>
              </a:solidFill>
              <a:latin typeface="Franklin Gothic Book" pitchFamily="34" charset="0"/>
              <a:cs typeface="Arial" pitchFamily="34" charset="0"/>
            </a:endParaRPr>
          </a:p>
        </p:txBody>
      </p:sp>
      <p:pic>
        <p:nvPicPr>
          <p:cNvPr id="27" name="Picture 5" descr="C:\Users\EAMEJIA\Desktop\Duckson\PNG Elements\controls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583" y="6371804"/>
            <a:ext cx="205741" cy="21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C:\Users\EAMEJIA\Desktop\Duckson\PNG Elements\controls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61015" y="6371804"/>
            <a:ext cx="205741" cy="21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3"/>
          <p:cNvGrpSpPr/>
          <p:nvPr/>
        </p:nvGrpSpPr>
        <p:grpSpPr>
          <a:xfrm>
            <a:off x="333053" y="6299795"/>
            <a:ext cx="8458844" cy="468412"/>
            <a:chOff x="333053" y="6299795"/>
            <a:chExt cx="8458844" cy="468412"/>
          </a:xfrm>
        </p:grpSpPr>
        <p:grpSp>
          <p:nvGrpSpPr>
            <p:cNvPr id="3" name="Group 2"/>
            <p:cNvGrpSpPr/>
            <p:nvPr/>
          </p:nvGrpSpPr>
          <p:grpSpPr>
            <a:xfrm>
              <a:off x="333053" y="6337320"/>
              <a:ext cx="4238947" cy="430887"/>
              <a:chOff x="2357421" y="5793312"/>
              <a:chExt cx="4238947" cy="1265752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2357421" y="5802836"/>
                <a:ext cx="4168265" cy="768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s-HN" sz="11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500057" y="5793312"/>
                <a:ext cx="4096311" cy="1265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100" dirty="0" smtClean="0">
                    <a:solidFill>
                      <a:srgbClr val="B8BCC4"/>
                    </a:solidFill>
                  </a:rPr>
                  <a:t>К</a:t>
                </a:r>
                <a:r>
                  <a:rPr lang="en-US" sz="1100" dirty="0" smtClean="0">
                    <a:solidFill>
                      <a:srgbClr val="B8BCC4"/>
                    </a:solidFill>
                  </a:rPr>
                  <a:t>A Smart Media             </a:t>
                </a:r>
                <a:r>
                  <a:rPr lang="es-HN" sz="1100" dirty="0" smtClean="0">
                    <a:solidFill>
                      <a:srgbClr val="B8BCC4"/>
                    </a:solidFill>
                  </a:rPr>
                  <a:t>www.smart-media.ru               </a:t>
                </a:r>
              </a:p>
              <a:p>
                <a:endParaRPr lang="es-HN" sz="11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4" name="Group 12"/>
            <p:cNvGrpSpPr/>
            <p:nvPr/>
          </p:nvGrpSpPr>
          <p:grpSpPr>
            <a:xfrm>
              <a:off x="429445" y="6299795"/>
              <a:ext cx="8362452" cy="9525"/>
              <a:chOff x="395537" y="5589240"/>
              <a:chExt cx="8362452" cy="9525"/>
            </a:xfrm>
          </p:grpSpPr>
          <p:cxnSp>
            <p:nvCxnSpPr>
              <p:cNvPr id="32" name="Straight Connector 10"/>
              <p:cNvCxnSpPr/>
              <p:nvPr/>
            </p:nvCxnSpPr>
            <p:spPr>
              <a:xfrm>
                <a:off x="395537" y="5589240"/>
                <a:ext cx="8352927" cy="0"/>
              </a:xfrm>
              <a:prstGeom prst="line">
                <a:avLst/>
              </a:prstGeom>
              <a:ln>
                <a:solidFill>
                  <a:srgbClr val="C2C5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11"/>
              <p:cNvCxnSpPr/>
              <p:nvPr/>
            </p:nvCxnSpPr>
            <p:spPr>
              <a:xfrm>
                <a:off x="405062" y="5598765"/>
                <a:ext cx="835292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1" name="Picture 4" descr="C:\Users\EAMEJIA\Desktop\Duckson\PNG Elements\w_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9571" y="6398990"/>
              <a:ext cx="179223" cy="142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75" y="1484784"/>
            <a:ext cx="4510319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844" y="2636912"/>
            <a:ext cx="597217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574" y="767283"/>
            <a:ext cx="19050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001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8263458" y="6333702"/>
            <a:ext cx="386327" cy="2880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spc="-150" dirty="0" smtClean="0">
                <a:solidFill>
                  <a:srgbClr val="48BBD9"/>
                </a:solidFill>
                <a:latin typeface="Franklin Gothic Demi Cond" pitchFamily="34" charset="0"/>
                <a:cs typeface="Arial" pitchFamily="34" charset="0"/>
              </a:rPr>
              <a:t>16</a:t>
            </a:r>
            <a:endParaRPr lang="es-HN" sz="800" spc="-150" dirty="0">
              <a:solidFill>
                <a:srgbClr val="48BBD9"/>
              </a:solidFill>
              <a:latin typeface="Franklin Gothic Demi Cond" pitchFamily="34" charset="0"/>
              <a:cs typeface="Arial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28596" y="285728"/>
            <a:ext cx="6000792" cy="416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pc="-150" dirty="0" smtClean="0">
                <a:solidFill>
                  <a:srgbClr val="48BBD9"/>
                </a:solidFill>
                <a:latin typeface="Franklin Gothic Heavy" pitchFamily="34" charset="0"/>
                <a:cs typeface="Arial" pitchFamily="34" charset="0"/>
              </a:rPr>
              <a:t>Зажигайте </a:t>
            </a:r>
            <a:r>
              <a:rPr lang="ru-RU" spc="-150" dirty="0" smtClean="0">
                <a:solidFill>
                  <a:srgbClr val="767D8E"/>
                </a:solidFill>
                <a:latin typeface="Franklin Gothic Heavy" pitchFamily="34" charset="0"/>
                <a:cs typeface="Arial" pitchFamily="34" charset="0"/>
              </a:rPr>
              <a:t>аудиторию</a:t>
            </a:r>
            <a:endParaRPr lang="es-HN" sz="2000" spc="-150" dirty="0">
              <a:solidFill>
                <a:srgbClr val="767D8E"/>
              </a:solidFill>
              <a:latin typeface="Franklin Gothic Book" pitchFamily="34" charset="0"/>
              <a:cs typeface="Arial" pitchFamily="34" charset="0"/>
            </a:endParaRPr>
          </a:p>
        </p:txBody>
      </p:sp>
      <p:pic>
        <p:nvPicPr>
          <p:cNvPr id="27" name="Picture 5" descr="C:\Users\EAMEJIA\Desktop\Duckson\PNG Elements\controls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583" y="6371804"/>
            <a:ext cx="205741" cy="21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C:\Users\EAMEJIA\Desktop\Duckson\PNG Elements\controls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61015" y="6371804"/>
            <a:ext cx="205741" cy="21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3"/>
          <p:cNvGrpSpPr/>
          <p:nvPr/>
        </p:nvGrpSpPr>
        <p:grpSpPr>
          <a:xfrm>
            <a:off x="333053" y="6299795"/>
            <a:ext cx="8458844" cy="468412"/>
            <a:chOff x="333053" y="6299795"/>
            <a:chExt cx="8458844" cy="468412"/>
          </a:xfrm>
        </p:grpSpPr>
        <p:grpSp>
          <p:nvGrpSpPr>
            <p:cNvPr id="3" name="Group 2"/>
            <p:cNvGrpSpPr/>
            <p:nvPr/>
          </p:nvGrpSpPr>
          <p:grpSpPr>
            <a:xfrm>
              <a:off x="333053" y="6337320"/>
              <a:ext cx="4238947" cy="430887"/>
              <a:chOff x="2357421" y="5793312"/>
              <a:chExt cx="4238947" cy="1265752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2357421" y="5802836"/>
                <a:ext cx="4168265" cy="768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s-HN" sz="11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500057" y="5793312"/>
                <a:ext cx="4096311" cy="1265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100" dirty="0" smtClean="0">
                    <a:solidFill>
                      <a:srgbClr val="B8BCC4"/>
                    </a:solidFill>
                  </a:rPr>
                  <a:t>К</a:t>
                </a:r>
                <a:r>
                  <a:rPr lang="en-US" sz="1100" dirty="0" smtClean="0">
                    <a:solidFill>
                      <a:srgbClr val="B8BCC4"/>
                    </a:solidFill>
                  </a:rPr>
                  <a:t>A Smart Media             </a:t>
                </a:r>
                <a:r>
                  <a:rPr lang="es-HN" sz="1100" dirty="0" smtClean="0">
                    <a:solidFill>
                      <a:srgbClr val="B8BCC4"/>
                    </a:solidFill>
                  </a:rPr>
                  <a:t>www.smart-media.ru               </a:t>
                </a:r>
              </a:p>
              <a:p>
                <a:endParaRPr lang="es-HN" sz="11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4" name="Group 12"/>
            <p:cNvGrpSpPr/>
            <p:nvPr/>
          </p:nvGrpSpPr>
          <p:grpSpPr>
            <a:xfrm>
              <a:off x="429445" y="6299795"/>
              <a:ext cx="8362452" cy="9525"/>
              <a:chOff x="395537" y="5589240"/>
              <a:chExt cx="8362452" cy="9525"/>
            </a:xfrm>
          </p:grpSpPr>
          <p:cxnSp>
            <p:nvCxnSpPr>
              <p:cNvPr id="32" name="Straight Connector 10"/>
              <p:cNvCxnSpPr/>
              <p:nvPr/>
            </p:nvCxnSpPr>
            <p:spPr>
              <a:xfrm>
                <a:off x="395537" y="5589240"/>
                <a:ext cx="8352927" cy="0"/>
              </a:xfrm>
              <a:prstGeom prst="line">
                <a:avLst/>
              </a:prstGeom>
              <a:ln>
                <a:solidFill>
                  <a:srgbClr val="C2C5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11"/>
              <p:cNvCxnSpPr/>
              <p:nvPr/>
            </p:nvCxnSpPr>
            <p:spPr>
              <a:xfrm>
                <a:off x="405062" y="5598765"/>
                <a:ext cx="835292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1" name="Picture 4" descr="C:\Users\EAMEJIA\Desktop\Duckson\PNG Elements\w_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9571" y="6398990"/>
              <a:ext cx="179223" cy="142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500034" y="836988"/>
            <a:ext cx="585791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b="1" dirty="0" smtClean="0">
                <a:solidFill>
                  <a:srgbClr val="555A67"/>
                </a:solidFill>
              </a:rPr>
              <a:t>Каждый </a:t>
            </a:r>
            <a:r>
              <a:rPr lang="ru-RU" b="1" dirty="0" smtClean="0">
                <a:solidFill>
                  <a:srgbClr val="555A67"/>
                </a:solidFill>
              </a:rPr>
              <a:t>день </a:t>
            </a:r>
            <a:r>
              <a:rPr lang="ru-RU" b="1" dirty="0" smtClean="0">
                <a:solidFill>
                  <a:srgbClr val="555A67"/>
                </a:solidFill>
              </a:rPr>
              <a:t>что-то происходит.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b="1" dirty="0" err="1" smtClean="0">
                <a:solidFill>
                  <a:srgbClr val="555A67"/>
                </a:solidFill>
              </a:rPr>
              <a:t>Геймификация</a:t>
            </a:r>
            <a:r>
              <a:rPr lang="ru-RU" b="1" dirty="0" smtClean="0">
                <a:solidFill>
                  <a:srgbClr val="555A67"/>
                </a:solidFill>
              </a:rPr>
              <a:t> контента.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b="1" dirty="0" smtClean="0">
                <a:solidFill>
                  <a:srgbClr val="555A67"/>
                </a:solidFill>
              </a:rPr>
              <a:t>Выводите пользователей в </a:t>
            </a:r>
            <a:r>
              <a:rPr lang="en-US" b="1" dirty="0" smtClean="0">
                <a:solidFill>
                  <a:srgbClr val="555A67"/>
                </a:solidFill>
              </a:rPr>
              <a:t>off-line</a:t>
            </a:r>
            <a:endParaRPr lang="ru-RU" b="1" dirty="0" smtClean="0">
              <a:solidFill>
                <a:srgbClr val="555A67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40" y="2132856"/>
            <a:ext cx="503337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092" y="2528900"/>
            <a:ext cx="409880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233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429445" y="6299795"/>
            <a:ext cx="8362452" cy="9525"/>
            <a:chOff x="395537" y="5589240"/>
            <a:chExt cx="8362452" cy="9525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95537" y="5589240"/>
              <a:ext cx="8352927" cy="0"/>
            </a:xfrm>
            <a:prstGeom prst="line">
              <a:avLst/>
            </a:prstGeom>
            <a:ln>
              <a:solidFill>
                <a:srgbClr val="C2C5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05062" y="5598765"/>
              <a:ext cx="835292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itle 1"/>
          <p:cNvSpPr txBox="1">
            <a:spLocks/>
          </p:cNvSpPr>
          <p:nvPr/>
        </p:nvSpPr>
        <p:spPr>
          <a:xfrm>
            <a:off x="8263458" y="6333702"/>
            <a:ext cx="386327" cy="2880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spc="-150" dirty="0" smtClean="0">
                <a:solidFill>
                  <a:srgbClr val="48BBD9"/>
                </a:solidFill>
                <a:latin typeface="Franklin Gothic Demi Cond" pitchFamily="34" charset="0"/>
                <a:cs typeface="Arial" pitchFamily="34" charset="0"/>
              </a:rPr>
              <a:t>18</a:t>
            </a:r>
            <a:endParaRPr lang="es-HN" sz="800" spc="-150" dirty="0">
              <a:solidFill>
                <a:srgbClr val="48BBD9"/>
              </a:solidFill>
              <a:latin typeface="Franklin Gothic Demi Cond" pitchFamily="34" charset="0"/>
              <a:cs typeface="Arial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04577" y="980728"/>
            <a:ext cx="5357850" cy="416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pc="-150" dirty="0" smtClean="0">
                <a:solidFill>
                  <a:srgbClr val="48BBD9"/>
                </a:solidFill>
                <a:latin typeface="Franklin Gothic Heavy" pitchFamily="34" charset="0"/>
                <a:cs typeface="Arial" pitchFamily="34" charset="0"/>
              </a:rPr>
              <a:t>Качественная  </a:t>
            </a:r>
            <a:br>
              <a:rPr lang="ru-RU" spc="-150" dirty="0" smtClean="0">
                <a:solidFill>
                  <a:srgbClr val="48BBD9"/>
                </a:solidFill>
                <a:latin typeface="Franklin Gothic Heavy" pitchFamily="34" charset="0"/>
                <a:cs typeface="Arial" pitchFamily="34" charset="0"/>
              </a:rPr>
            </a:br>
            <a:r>
              <a:rPr lang="ru-RU" spc="-150" dirty="0" smtClean="0">
                <a:solidFill>
                  <a:srgbClr val="767D8E"/>
                </a:solidFill>
                <a:latin typeface="Franklin Gothic Heavy" pitchFamily="34" charset="0"/>
                <a:cs typeface="Arial" pitchFamily="34" charset="0"/>
              </a:rPr>
              <a:t>аналитика</a:t>
            </a:r>
            <a:endParaRPr lang="es-HN" sz="2000" spc="-150" dirty="0">
              <a:solidFill>
                <a:srgbClr val="767D8E"/>
              </a:solidFill>
              <a:latin typeface="Franklin Gothic Book" pitchFamily="34" charset="0"/>
              <a:cs typeface="Arial" pitchFamily="34" charset="0"/>
            </a:endParaRPr>
          </a:p>
        </p:txBody>
      </p:sp>
      <p:pic>
        <p:nvPicPr>
          <p:cNvPr id="22" name="Picture 5" descr="C:\Users\EAMEJIA\Desktop\Duckson\PNG Elements\controls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583" y="6371804"/>
            <a:ext cx="205741" cy="21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EAMEJIA\Desktop\Duckson\PNG Elements\controls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61015" y="6371804"/>
            <a:ext cx="205741" cy="21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13"/>
          <p:cNvGrpSpPr/>
          <p:nvPr/>
        </p:nvGrpSpPr>
        <p:grpSpPr>
          <a:xfrm>
            <a:off x="333053" y="6299795"/>
            <a:ext cx="8458844" cy="468412"/>
            <a:chOff x="333053" y="6299795"/>
            <a:chExt cx="8458844" cy="468412"/>
          </a:xfrm>
        </p:grpSpPr>
        <p:grpSp>
          <p:nvGrpSpPr>
            <p:cNvPr id="4" name="Group 2"/>
            <p:cNvGrpSpPr/>
            <p:nvPr/>
          </p:nvGrpSpPr>
          <p:grpSpPr>
            <a:xfrm>
              <a:off x="333053" y="6337320"/>
              <a:ext cx="4238947" cy="430887"/>
              <a:chOff x="2357421" y="5793312"/>
              <a:chExt cx="4238947" cy="1265752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2357421" y="5802836"/>
                <a:ext cx="4168265" cy="768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s-HN" sz="11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500057" y="5793312"/>
                <a:ext cx="4096311" cy="1265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100" dirty="0" smtClean="0">
                    <a:solidFill>
                      <a:srgbClr val="B8BCC4"/>
                    </a:solidFill>
                  </a:rPr>
                  <a:t>К</a:t>
                </a:r>
                <a:r>
                  <a:rPr lang="en-US" sz="1100" dirty="0" smtClean="0">
                    <a:solidFill>
                      <a:srgbClr val="B8BCC4"/>
                    </a:solidFill>
                  </a:rPr>
                  <a:t>A Smart Media             </a:t>
                </a:r>
                <a:r>
                  <a:rPr lang="es-HN" sz="1100" dirty="0" smtClean="0">
                    <a:solidFill>
                      <a:srgbClr val="B8BCC4"/>
                    </a:solidFill>
                  </a:rPr>
                  <a:t>www.smart-media.ru               </a:t>
                </a:r>
              </a:p>
              <a:p>
                <a:endParaRPr lang="es-HN" sz="11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5" name="Group 12"/>
            <p:cNvGrpSpPr/>
            <p:nvPr/>
          </p:nvGrpSpPr>
          <p:grpSpPr>
            <a:xfrm>
              <a:off x="429445" y="6299795"/>
              <a:ext cx="8362452" cy="9525"/>
              <a:chOff x="395537" y="5589240"/>
              <a:chExt cx="8362452" cy="9525"/>
            </a:xfrm>
          </p:grpSpPr>
          <p:cxnSp>
            <p:nvCxnSpPr>
              <p:cNvPr id="35" name="Straight Connector 10"/>
              <p:cNvCxnSpPr/>
              <p:nvPr/>
            </p:nvCxnSpPr>
            <p:spPr>
              <a:xfrm>
                <a:off x="395537" y="5589240"/>
                <a:ext cx="8352927" cy="0"/>
              </a:xfrm>
              <a:prstGeom prst="line">
                <a:avLst/>
              </a:prstGeom>
              <a:ln>
                <a:solidFill>
                  <a:srgbClr val="C2C5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11"/>
              <p:cNvCxnSpPr/>
              <p:nvPr/>
            </p:nvCxnSpPr>
            <p:spPr>
              <a:xfrm>
                <a:off x="405062" y="5598765"/>
                <a:ext cx="835292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4" name="Picture 4" descr="C:\Users\EAMEJIA\Desktop\Duckson\PNG Elements\w_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9571" y="6398990"/>
              <a:ext cx="179223" cy="142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1399122399"/>
              </p:ext>
            </p:extLst>
          </p:nvPr>
        </p:nvGraphicFramePr>
        <p:xfrm>
          <a:off x="251520" y="2484641"/>
          <a:ext cx="5143536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552721341"/>
              </p:ext>
            </p:extLst>
          </p:nvPr>
        </p:nvGraphicFramePr>
        <p:xfrm>
          <a:off x="3995936" y="188640"/>
          <a:ext cx="5388029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26175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429445" y="6299795"/>
            <a:ext cx="8362452" cy="9525"/>
            <a:chOff x="395537" y="5589240"/>
            <a:chExt cx="8362452" cy="9525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95537" y="5589240"/>
              <a:ext cx="8352927" cy="0"/>
            </a:xfrm>
            <a:prstGeom prst="line">
              <a:avLst/>
            </a:prstGeom>
            <a:ln>
              <a:solidFill>
                <a:srgbClr val="C2C5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05062" y="5598765"/>
              <a:ext cx="835292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itle 1"/>
          <p:cNvSpPr txBox="1">
            <a:spLocks/>
          </p:cNvSpPr>
          <p:nvPr/>
        </p:nvSpPr>
        <p:spPr>
          <a:xfrm>
            <a:off x="8263458" y="6333702"/>
            <a:ext cx="386327" cy="2880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spc="-150" dirty="0" smtClean="0">
                <a:solidFill>
                  <a:srgbClr val="48BBD9"/>
                </a:solidFill>
                <a:latin typeface="Franklin Gothic Demi Cond" pitchFamily="34" charset="0"/>
                <a:cs typeface="Arial" pitchFamily="34" charset="0"/>
              </a:rPr>
              <a:t>19</a:t>
            </a:r>
            <a:endParaRPr lang="es-HN" sz="800" spc="-150" dirty="0">
              <a:solidFill>
                <a:srgbClr val="48BBD9"/>
              </a:solidFill>
              <a:latin typeface="Franklin Gothic Demi Cond" pitchFamily="34" charset="0"/>
              <a:cs typeface="Arial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333053" y="350124"/>
            <a:ext cx="6984776" cy="807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pc="-150" dirty="0" smtClean="0">
                <a:solidFill>
                  <a:srgbClr val="48BBD9"/>
                </a:solidFill>
                <a:latin typeface="Franklin Gothic Book" pitchFamily="34" charset="0"/>
                <a:cs typeface="Arial" pitchFamily="34" charset="0"/>
              </a:rPr>
              <a:t>Выводы</a:t>
            </a:r>
            <a:endParaRPr lang="es-HN" sz="2800" spc="-15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itchFamily="34" charset="0"/>
              <a:cs typeface="Arial" pitchFamily="34" charset="0"/>
            </a:endParaRPr>
          </a:p>
        </p:txBody>
      </p:sp>
      <p:pic>
        <p:nvPicPr>
          <p:cNvPr id="22" name="Picture 5" descr="C:\Users\EAMEJIA\Desktop\Duckson\PNG Elements\controls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583" y="6371804"/>
            <a:ext cx="205741" cy="21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EAMEJIA\Desktop\Duckson\PNG Elements\controls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61015" y="6371804"/>
            <a:ext cx="205741" cy="21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13"/>
          <p:cNvGrpSpPr/>
          <p:nvPr/>
        </p:nvGrpSpPr>
        <p:grpSpPr>
          <a:xfrm>
            <a:off x="333053" y="6299795"/>
            <a:ext cx="8458844" cy="468412"/>
            <a:chOff x="333053" y="6299795"/>
            <a:chExt cx="8458844" cy="468412"/>
          </a:xfrm>
        </p:grpSpPr>
        <p:grpSp>
          <p:nvGrpSpPr>
            <p:cNvPr id="4" name="Group 2"/>
            <p:cNvGrpSpPr/>
            <p:nvPr/>
          </p:nvGrpSpPr>
          <p:grpSpPr>
            <a:xfrm>
              <a:off x="333053" y="6337320"/>
              <a:ext cx="4238947" cy="430887"/>
              <a:chOff x="2357421" y="5793312"/>
              <a:chExt cx="4238947" cy="1265752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2357421" y="5802836"/>
                <a:ext cx="4168265" cy="768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s-HN" sz="11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500057" y="5793312"/>
                <a:ext cx="4096311" cy="1265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100" dirty="0">
                    <a:solidFill>
                      <a:srgbClr val="B8BCC4"/>
                    </a:solidFill>
                  </a:rPr>
                  <a:t>К</a:t>
                </a:r>
                <a:r>
                  <a:rPr lang="en-US" sz="1100" dirty="0" smtClean="0">
                    <a:solidFill>
                      <a:srgbClr val="B8BCC4"/>
                    </a:solidFill>
                  </a:rPr>
                  <a:t>A Smart Media             </a:t>
                </a:r>
                <a:r>
                  <a:rPr lang="es-HN" sz="1100" dirty="0" smtClean="0">
                    <a:solidFill>
                      <a:srgbClr val="B8BCC4"/>
                    </a:solidFill>
                  </a:rPr>
                  <a:t>www.smart-media.ru               </a:t>
                </a:r>
              </a:p>
              <a:p>
                <a:endParaRPr lang="es-HN" sz="11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5" name="Group 12"/>
            <p:cNvGrpSpPr/>
            <p:nvPr/>
          </p:nvGrpSpPr>
          <p:grpSpPr>
            <a:xfrm>
              <a:off x="429445" y="6299795"/>
              <a:ext cx="8362452" cy="9525"/>
              <a:chOff x="395537" y="5589240"/>
              <a:chExt cx="8362452" cy="9525"/>
            </a:xfrm>
          </p:grpSpPr>
          <p:cxnSp>
            <p:nvCxnSpPr>
              <p:cNvPr id="35" name="Straight Connector 10"/>
              <p:cNvCxnSpPr/>
              <p:nvPr/>
            </p:nvCxnSpPr>
            <p:spPr>
              <a:xfrm>
                <a:off x="395537" y="5589240"/>
                <a:ext cx="8352927" cy="0"/>
              </a:xfrm>
              <a:prstGeom prst="line">
                <a:avLst/>
              </a:prstGeom>
              <a:ln>
                <a:solidFill>
                  <a:srgbClr val="C2C5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11"/>
              <p:cNvCxnSpPr/>
              <p:nvPr/>
            </p:nvCxnSpPr>
            <p:spPr>
              <a:xfrm>
                <a:off x="405062" y="5598765"/>
                <a:ext cx="835292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4" name="Picture 4" descr="C:\Users\EAMEJIA\Desktop\Duckson\PNG Elements\w_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9571" y="6398990"/>
              <a:ext cx="179223" cy="142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333053" y="1412776"/>
            <a:ext cx="83575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b="1" dirty="0" smtClean="0">
                <a:solidFill>
                  <a:srgbClr val="555A67"/>
                </a:solidFill>
              </a:rPr>
              <a:t>Задумывайтесь над качеством аудитории, а не над количеством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b="1" dirty="0" smtClean="0">
                <a:solidFill>
                  <a:srgbClr val="555A67"/>
                </a:solidFill>
              </a:rPr>
              <a:t>Меняйте стратегию позиционирования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b="1" dirty="0" smtClean="0">
                <a:solidFill>
                  <a:srgbClr val="555A67"/>
                </a:solidFill>
              </a:rPr>
              <a:t>Общайтесь как пользователь с пользователем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b="1" dirty="0" smtClean="0">
                <a:solidFill>
                  <a:srgbClr val="555A67"/>
                </a:solidFill>
              </a:rPr>
              <a:t>Стимулируйте активность каждый день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b="1" dirty="0" smtClean="0">
                <a:solidFill>
                  <a:srgbClr val="555A67"/>
                </a:solidFill>
              </a:rPr>
              <a:t>Придерживайтесь максимально сегментированного подхода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b="1" dirty="0" smtClean="0">
                <a:solidFill>
                  <a:srgbClr val="555A67"/>
                </a:solidFill>
              </a:rPr>
              <a:t>Проводите дополнительные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976759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429445" y="6299795"/>
            <a:ext cx="8362452" cy="9525"/>
            <a:chOff x="395537" y="5589240"/>
            <a:chExt cx="8362452" cy="9525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95537" y="5589240"/>
              <a:ext cx="8352927" cy="0"/>
            </a:xfrm>
            <a:prstGeom prst="line">
              <a:avLst/>
            </a:prstGeom>
            <a:ln>
              <a:solidFill>
                <a:srgbClr val="C2C5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05062" y="5598765"/>
              <a:ext cx="835292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itle 1"/>
          <p:cNvSpPr txBox="1">
            <a:spLocks/>
          </p:cNvSpPr>
          <p:nvPr/>
        </p:nvSpPr>
        <p:spPr>
          <a:xfrm>
            <a:off x="8263458" y="6333702"/>
            <a:ext cx="386327" cy="2880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spc="-150" dirty="0" smtClean="0">
                <a:solidFill>
                  <a:srgbClr val="48BBD9"/>
                </a:solidFill>
                <a:latin typeface="Franklin Gothic Demi Cond" pitchFamily="34" charset="0"/>
                <a:cs typeface="Arial" pitchFamily="34" charset="0"/>
              </a:rPr>
              <a:t>20</a:t>
            </a:r>
            <a:endParaRPr lang="es-HN" sz="800" spc="-150" dirty="0">
              <a:solidFill>
                <a:srgbClr val="48BBD9"/>
              </a:solidFill>
              <a:latin typeface="Franklin Gothic Demi Cond" pitchFamily="34" charset="0"/>
              <a:cs typeface="Arial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29444" y="476672"/>
            <a:ext cx="7571579" cy="880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HN" sz="2800" spc="-15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itchFamily="34" charset="0"/>
              <a:cs typeface="Arial" pitchFamily="34" charset="0"/>
            </a:endParaRPr>
          </a:p>
        </p:txBody>
      </p:sp>
      <p:pic>
        <p:nvPicPr>
          <p:cNvPr id="22" name="Picture 5" descr="C:\Users\EAMEJIA\Desktop\Duckson\PNG Elements\controls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583" y="6371804"/>
            <a:ext cx="205741" cy="21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EAMEJIA\Desktop\Duckson\PNG Elements\controls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61015" y="6371804"/>
            <a:ext cx="205741" cy="21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13"/>
          <p:cNvGrpSpPr/>
          <p:nvPr/>
        </p:nvGrpSpPr>
        <p:grpSpPr>
          <a:xfrm>
            <a:off x="333053" y="6299795"/>
            <a:ext cx="8458844" cy="468412"/>
            <a:chOff x="333053" y="6299795"/>
            <a:chExt cx="8458844" cy="468412"/>
          </a:xfrm>
        </p:grpSpPr>
        <p:grpSp>
          <p:nvGrpSpPr>
            <p:cNvPr id="4" name="Group 2"/>
            <p:cNvGrpSpPr/>
            <p:nvPr/>
          </p:nvGrpSpPr>
          <p:grpSpPr>
            <a:xfrm>
              <a:off x="333053" y="6337320"/>
              <a:ext cx="4238947" cy="430887"/>
              <a:chOff x="2357421" y="5793312"/>
              <a:chExt cx="4238947" cy="1265752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2357421" y="5802836"/>
                <a:ext cx="4168265" cy="768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s-HN" sz="11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500057" y="5793312"/>
                <a:ext cx="4096311" cy="1265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100" dirty="0">
                    <a:solidFill>
                      <a:srgbClr val="B8BCC4"/>
                    </a:solidFill>
                  </a:rPr>
                  <a:t>К</a:t>
                </a:r>
                <a:r>
                  <a:rPr lang="en-US" sz="1100" dirty="0" smtClean="0">
                    <a:solidFill>
                      <a:srgbClr val="B8BCC4"/>
                    </a:solidFill>
                  </a:rPr>
                  <a:t>A Smart Media             </a:t>
                </a:r>
                <a:r>
                  <a:rPr lang="es-HN" sz="1100" dirty="0" smtClean="0">
                    <a:solidFill>
                      <a:srgbClr val="B8BCC4"/>
                    </a:solidFill>
                  </a:rPr>
                  <a:t>www.smart-media.ru               </a:t>
                </a:r>
              </a:p>
              <a:p>
                <a:endParaRPr lang="es-HN" sz="11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5" name="Group 12"/>
            <p:cNvGrpSpPr/>
            <p:nvPr/>
          </p:nvGrpSpPr>
          <p:grpSpPr>
            <a:xfrm>
              <a:off x="429445" y="6299795"/>
              <a:ext cx="8362452" cy="9525"/>
              <a:chOff x="395537" y="5589240"/>
              <a:chExt cx="8362452" cy="9525"/>
            </a:xfrm>
          </p:grpSpPr>
          <p:cxnSp>
            <p:nvCxnSpPr>
              <p:cNvPr id="35" name="Straight Connector 10"/>
              <p:cNvCxnSpPr/>
              <p:nvPr/>
            </p:nvCxnSpPr>
            <p:spPr>
              <a:xfrm>
                <a:off x="395537" y="5589240"/>
                <a:ext cx="8352927" cy="0"/>
              </a:xfrm>
              <a:prstGeom prst="line">
                <a:avLst/>
              </a:prstGeom>
              <a:ln>
                <a:solidFill>
                  <a:srgbClr val="C2C5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11"/>
              <p:cNvCxnSpPr/>
              <p:nvPr/>
            </p:nvCxnSpPr>
            <p:spPr>
              <a:xfrm>
                <a:off x="405062" y="5598765"/>
                <a:ext cx="835292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4" name="Picture 4" descr="C:\Users\EAMEJIA\Desktop\Duckson\PNG Elements\w_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9571" y="6398990"/>
              <a:ext cx="179223" cy="142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7" name="Прямая соединительная линия 16"/>
          <p:cNvCxnSpPr/>
          <p:nvPr/>
        </p:nvCxnSpPr>
        <p:spPr>
          <a:xfrm>
            <a:off x="500063" y="3705344"/>
            <a:ext cx="8001000" cy="1587"/>
          </a:xfrm>
          <a:prstGeom prst="line">
            <a:avLst/>
          </a:prstGeom>
          <a:ln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4" descr="smartmedia-ppt-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776656"/>
            <a:ext cx="182403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71563" y="4205406"/>
            <a:ext cx="7000875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Коммуникационное агентство «</a:t>
            </a:r>
            <a:r>
              <a:rPr lang="en-US" sz="1600" dirty="0">
                <a:latin typeface="+mn-lt"/>
                <a:cs typeface="+mn-cs"/>
              </a:rPr>
              <a:t>Smart Media</a:t>
            </a:r>
            <a:r>
              <a:rPr lang="ru-RU" sz="1600" dirty="0">
                <a:latin typeface="+mn-lt"/>
                <a:cs typeface="+mn-cs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  <a:cs typeface="+mn-cs"/>
              </a:rPr>
              <a:t>г</a:t>
            </a:r>
            <a:r>
              <a:rPr lang="ru-RU" sz="1600" dirty="0">
                <a:latin typeface="+mn-lt"/>
                <a:cs typeface="+mn-cs"/>
              </a:rPr>
              <a:t>. Москва, </a:t>
            </a:r>
            <a:r>
              <a:rPr lang="ru-RU" sz="1600" dirty="0" smtClean="0">
                <a:latin typeface="+mn-lt"/>
                <a:cs typeface="+mn-cs"/>
              </a:rPr>
              <a:t> ул</a:t>
            </a:r>
            <a:r>
              <a:rPr lang="ru-RU" sz="1600" dirty="0">
                <a:latin typeface="+mn-lt"/>
                <a:cs typeface="+mn-cs"/>
              </a:rPr>
              <a:t>. Ленинская Слобода, д. 26, корп. 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  <a:cs typeface="+mn-cs"/>
              </a:rPr>
              <a:t>+7 </a:t>
            </a:r>
            <a:r>
              <a:rPr lang="ru-RU" sz="1600" dirty="0">
                <a:latin typeface="+mn-lt"/>
                <a:cs typeface="+mn-cs"/>
              </a:rPr>
              <a:t>(495) 613-15-15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E-mail: </a:t>
            </a:r>
            <a:r>
              <a:rPr lang="en-US" sz="1600" dirty="0" smtClean="0"/>
              <a:t>kkadyvkin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@smart-media.ru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 smtClean="0">
                <a:solidFill>
                  <a:srgbClr val="48BBD9"/>
                </a:solidFill>
              </a:rPr>
              <a:t>Кадывкин</a:t>
            </a:r>
            <a:r>
              <a:rPr lang="ru-RU" sz="2400" b="1" dirty="0" smtClean="0">
                <a:solidFill>
                  <a:srgbClr val="48BBD9"/>
                </a:solidFill>
              </a:rPr>
              <a:t> Кирилл </a:t>
            </a:r>
            <a:endParaRPr lang="en-US" sz="2400" b="1" dirty="0">
              <a:solidFill>
                <a:srgbClr val="48BBD9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n-lt"/>
                <a:cs typeface="+mn-cs"/>
              </a:rPr>
              <a:t>www.smart-media.ru</a:t>
            </a:r>
            <a:endParaRPr lang="en-US" sz="1600" dirty="0">
              <a:latin typeface="+mn-lt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61481" y="4036129"/>
            <a:ext cx="30448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1600" b="1" dirty="0" smtClean="0">
                <a:cs typeface="Arial" pitchFamily="34" charset="0"/>
              </a:rPr>
              <a:t>Спасибо за внимание</a:t>
            </a:r>
            <a:r>
              <a:rPr lang="ru-RU" sz="1600" b="1" dirty="0" smtClean="0">
                <a:latin typeface="+mn-lt"/>
                <a:cs typeface="Arial" pitchFamily="34" charset="0"/>
              </a:rPr>
              <a:t>!</a:t>
            </a:r>
            <a:endParaRPr lang="ru-RU" sz="1600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004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333053" y="6299795"/>
            <a:ext cx="8458844" cy="468412"/>
            <a:chOff x="333053" y="6299795"/>
            <a:chExt cx="8458844" cy="468412"/>
          </a:xfrm>
        </p:grpSpPr>
        <p:grpSp>
          <p:nvGrpSpPr>
            <p:cNvPr id="3" name="Group 2"/>
            <p:cNvGrpSpPr/>
            <p:nvPr/>
          </p:nvGrpSpPr>
          <p:grpSpPr>
            <a:xfrm>
              <a:off x="333053" y="6337320"/>
              <a:ext cx="4238947" cy="430887"/>
              <a:chOff x="2357421" y="5793312"/>
              <a:chExt cx="4238947" cy="126575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57421" y="5802836"/>
                <a:ext cx="4168265" cy="768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s-HN" sz="11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500057" y="5793312"/>
                <a:ext cx="4096311" cy="1265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100" dirty="0" smtClean="0">
                    <a:solidFill>
                      <a:srgbClr val="B8BCC4"/>
                    </a:solidFill>
                  </a:rPr>
                  <a:t>К</a:t>
                </a:r>
                <a:r>
                  <a:rPr lang="en-US" sz="1100" dirty="0" smtClean="0">
                    <a:solidFill>
                      <a:srgbClr val="B8BCC4"/>
                    </a:solidFill>
                  </a:rPr>
                  <a:t>A Smart Media             </a:t>
                </a:r>
                <a:r>
                  <a:rPr lang="es-HN" sz="1100" dirty="0" smtClean="0">
                    <a:solidFill>
                      <a:srgbClr val="B8BCC4"/>
                    </a:solidFill>
                  </a:rPr>
                  <a:t>www.smart-media.ru               </a:t>
                </a:r>
              </a:p>
              <a:p>
                <a:endParaRPr lang="es-HN" sz="11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4" name="Group 12"/>
            <p:cNvGrpSpPr/>
            <p:nvPr/>
          </p:nvGrpSpPr>
          <p:grpSpPr>
            <a:xfrm>
              <a:off x="429445" y="6299795"/>
              <a:ext cx="8362452" cy="9525"/>
              <a:chOff x="395537" y="5589240"/>
              <a:chExt cx="8362452" cy="9525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395537" y="5589240"/>
                <a:ext cx="8352927" cy="0"/>
              </a:xfrm>
              <a:prstGeom prst="line">
                <a:avLst/>
              </a:prstGeom>
              <a:ln>
                <a:solidFill>
                  <a:srgbClr val="C2C5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05062" y="5598765"/>
                <a:ext cx="835292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28" name="Picture 4" descr="C:\Users\EAMEJIA\Desktop\Duckson\PNG Elements\w_ic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9571" y="6398990"/>
              <a:ext cx="179223" cy="142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itle 1"/>
          <p:cNvSpPr txBox="1">
            <a:spLocks/>
          </p:cNvSpPr>
          <p:nvPr/>
        </p:nvSpPr>
        <p:spPr>
          <a:xfrm>
            <a:off x="8263458" y="6333702"/>
            <a:ext cx="386327" cy="2880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spc="-150" dirty="0" smtClean="0">
                <a:solidFill>
                  <a:srgbClr val="48BBD9"/>
                </a:solidFill>
                <a:latin typeface="Franklin Gothic Demi Cond" pitchFamily="34" charset="0"/>
                <a:cs typeface="Arial" pitchFamily="34" charset="0"/>
              </a:rPr>
              <a:t>03</a:t>
            </a:r>
            <a:endParaRPr lang="es-HN" sz="800" spc="-150" dirty="0">
              <a:solidFill>
                <a:srgbClr val="48BBD9"/>
              </a:solidFill>
              <a:latin typeface="Franklin Gothic Demi Cond" pitchFamily="34" charset="0"/>
              <a:cs typeface="Arial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28596" y="71414"/>
            <a:ext cx="7281048" cy="14642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spc="-150" dirty="0" smtClean="0">
                <a:solidFill>
                  <a:srgbClr val="48BBD9"/>
                </a:solidFill>
                <a:latin typeface="Franklin Gothic Heavy" pitchFamily="34" charset="0"/>
                <a:cs typeface="Arial" pitchFamily="34" charset="0"/>
              </a:rPr>
              <a:t>Путь в тысячу миль </a:t>
            </a:r>
            <a:br>
              <a:rPr lang="ru-RU" sz="3200" spc="-150" dirty="0" smtClean="0">
                <a:solidFill>
                  <a:srgbClr val="48BBD9"/>
                </a:solidFill>
                <a:latin typeface="Franklin Gothic Heavy" pitchFamily="34" charset="0"/>
                <a:cs typeface="Arial" pitchFamily="34" charset="0"/>
              </a:rPr>
            </a:br>
            <a:r>
              <a:rPr lang="ru-RU" sz="3200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Heavy" pitchFamily="34" charset="0"/>
                <a:cs typeface="Arial" pitchFamily="34" charset="0"/>
              </a:rPr>
              <a:t>начинается с первого шага</a:t>
            </a:r>
            <a:endParaRPr lang="es-HN" sz="1400" spc="-15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itchFamily="34" charset="0"/>
              <a:cs typeface="Arial" pitchFamily="34" charset="0"/>
            </a:endParaRPr>
          </a:p>
        </p:txBody>
      </p:sp>
      <p:pic>
        <p:nvPicPr>
          <p:cNvPr id="23" name="Picture 5" descr="C:\Users\EAMEJIA\Desktop\Duckson\PNG Elements\controls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583" y="6371804"/>
            <a:ext cx="205741" cy="21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EAMEJIA\Desktop\Duckson\PNG Elements\controls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61015" y="6371804"/>
            <a:ext cx="205741" cy="21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peshera.net/uploads/1232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4449065" cy="295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292080" y="2276872"/>
            <a:ext cx="3635896" cy="1649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Вопрос о количестве пользователей, которые продолжают развиваться внутри сообщества, – главный вопрос, отражающий эффективность </a:t>
            </a:r>
            <a:r>
              <a:rPr lang="ru-R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паблика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, как </a:t>
            </a:r>
            <a:b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</a:br>
            <a:r>
              <a:rPr lang="ru-RU" sz="2400" b="1" dirty="0" smtClean="0">
                <a:solidFill>
                  <a:srgbClr val="48BBD9"/>
                </a:solidFill>
                <a:latin typeface="+mn-lt"/>
                <a:cs typeface="Arial" pitchFamily="34" charset="0"/>
              </a:rPr>
              <a:t>коммуникационной платформы.  </a:t>
            </a:r>
            <a:endParaRPr lang="es-HN" sz="2000" b="1" dirty="0">
              <a:solidFill>
                <a:srgbClr val="48BBD9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089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333053" y="6299795"/>
            <a:ext cx="8458844" cy="468412"/>
            <a:chOff x="333053" y="6299795"/>
            <a:chExt cx="8458844" cy="468412"/>
          </a:xfrm>
        </p:grpSpPr>
        <p:grpSp>
          <p:nvGrpSpPr>
            <p:cNvPr id="3" name="Group 2"/>
            <p:cNvGrpSpPr/>
            <p:nvPr/>
          </p:nvGrpSpPr>
          <p:grpSpPr>
            <a:xfrm>
              <a:off x="333053" y="6337320"/>
              <a:ext cx="4238947" cy="430887"/>
              <a:chOff x="2357421" y="5793312"/>
              <a:chExt cx="4238947" cy="126575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57421" y="5802836"/>
                <a:ext cx="4168265" cy="768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s-HN" sz="11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500057" y="5793312"/>
                <a:ext cx="4096311" cy="1265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100" dirty="0" smtClean="0">
                    <a:solidFill>
                      <a:srgbClr val="B8BCC4"/>
                    </a:solidFill>
                  </a:rPr>
                  <a:t>К</a:t>
                </a:r>
                <a:r>
                  <a:rPr lang="en-US" sz="1100" dirty="0" smtClean="0">
                    <a:solidFill>
                      <a:srgbClr val="B8BCC4"/>
                    </a:solidFill>
                  </a:rPr>
                  <a:t>A Smart Media             </a:t>
                </a:r>
                <a:r>
                  <a:rPr lang="es-HN" sz="1100" dirty="0" smtClean="0">
                    <a:solidFill>
                      <a:srgbClr val="B8BCC4"/>
                    </a:solidFill>
                  </a:rPr>
                  <a:t>www.smart-media.ru               </a:t>
                </a:r>
              </a:p>
              <a:p>
                <a:endParaRPr lang="es-HN" sz="11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4" name="Group 12"/>
            <p:cNvGrpSpPr/>
            <p:nvPr/>
          </p:nvGrpSpPr>
          <p:grpSpPr>
            <a:xfrm>
              <a:off x="429445" y="6299795"/>
              <a:ext cx="8362452" cy="9525"/>
              <a:chOff x="395537" y="5589240"/>
              <a:chExt cx="8362452" cy="9525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395537" y="5589240"/>
                <a:ext cx="8352927" cy="0"/>
              </a:xfrm>
              <a:prstGeom prst="line">
                <a:avLst/>
              </a:prstGeom>
              <a:ln>
                <a:solidFill>
                  <a:srgbClr val="C2C5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05062" y="5598765"/>
                <a:ext cx="835292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28" name="Picture 4" descr="C:\Users\EAMEJIA\Desktop\Duckson\PNG Elements\w_ic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9571" y="6398990"/>
              <a:ext cx="179223" cy="142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itle 1"/>
          <p:cNvSpPr txBox="1">
            <a:spLocks/>
          </p:cNvSpPr>
          <p:nvPr/>
        </p:nvSpPr>
        <p:spPr>
          <a:xfrm>
            <a:off x="8263458" y="6333702"/>
            <a:ext cx="386327" cy="2880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spc="-150" dirty="0" smtClean="0">
                <a:solidFill>
                  <a:srgbClr val="48BBD9"/>
                </a:solidFill>
                <a:latin typeface="Franklin Gothic Demi Cond" pitchFamily="34" charset="0"/>
                <a:cs typeface="Arial" pitchFamily="34" charset="0"/>
              </a:rPr>
              <a:t>04</a:t>
            </a:r>
            <a:endParaRPr lang="es-HN" sz="800" spc="-150" dirty="0">
              <a:solidFill>
                <a:srgbClr val="48BBD9"/>
              </a:solidFill>
              <a:latin typeface="Franklin Gothic Demi Cond" pitchFamily="34" charset="0"/>
              <a:cs typeface="Arial" pitchFamily="34" charset="0"/>
            </a:endParaRPr>
          </a:p>
        </p:txBody>
      </p:sp>
      <p:pic>
        <p:nvPicPr>
          <p:cNvPr id="23" name="Picture 5" descr="C:\Users\EAMEJIA\Desktop\Duckson\PNG Elements\controls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583" y="6371804"/>
            <a:ext cx="205741" cy="21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EAMEJIA\Desktop\Duckson\PNG Elements\controls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61015" y="6371804"/>
            <a:ext cx="205741" cy="21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0.gstatic.com/images?q=tbn:ANd9GcR8rP_1qWaTkvslpRNv-1xZPF_U5NmS9fVip08bN-GAHFBC3SgnT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894634"/>
            <a:ext cx="1215991" cy="121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t0.gstatic.com/images?q=tbn:ANd9GcR8rP_1qWaTkvslpRNv-1xZPF_U5NmS9fVip08bN-GAHFBC3SgnT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263026"/>
            <a:ext cx="1215991" cy="121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t0.gstatic.com/images?q=tbn:ANd9GcR8rP_1qWaTkvslpRNv-1xZPF_U5NmS9fVip08bN-GAHFBC3SgnT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630938"/>
            <a:ext cx="1215991" cy="121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t0.gstatic.com/images?q=tbn:ANd9GcR8rP_1qWaTkvslpRNv-1xZPF_U5NmS9fVip08bN-GAHFBC3SgnT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4999090"/>
            <a:ext cx="1215991" cy="121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1876179" y="534594"/>
            <a:ext cx="3355505" cy="1215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rgbClr val="8C92A0"/>
                </a:solidFill>
                <a:latin typeface="+mn-lt"/>
                <a:cs typeface="Arial" pitchFamily="34" charset="0"/>
              </a:rPr>
              <a:t>Увидевший рекламу</a:t>
            </a:r>
            <a:br>
              <a:rPr lang="ru-RU" sz="1800" b="1" dirty="0" smtClean="0">
                <a:solidFill>
                  <a:srgbClr val="8C92A0"/>
                </a:solidFill>
                <a:latin typeface="+mn-lt"/>
                <a:cs typeface="Arial" pitchFamily="34" charset="0"/>
              </a:rPr>
            </a:br>
            <a:r>
              <a:rPr lang="ru-RU" sz="1400" b="1" dirty="0" smtClean="0">
                <a:latin typeface="+mn-lt"/>
                <a:cs typeface="Arial" pitchFamily="34" charset="0"/>
              </a:rPr>
              <a:t>Эффект: сомнительная узнаваемость</a:t>
            </a:r>
            <a:endParaRPr lang="es-HN" sz="1400" b="1" dirty="0">
              <a:latin typeface="+mn-lt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863160" y="1902746"/>
            <a:ext cx="3355505" cy="1215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rgbClr val="8C92A0"/>
                </a:solidFill>
                <a:latin typeface="+mn-lt"/>
                <a:cs typeface="Arial" pitchFamily="34" charset="0"/>
              </a:rPr>
              <a:t>Зашел - ушел</a:t>
            </a:r>
            <a:br>
              <a:rPr lang="ru-RU" sz="1800" b="1" dirty="0" smtClean="0">
                <a:solidFill>
                  <a:srgbClr val="8C92A0"/>
                </a:solidFill>
                <a:latin typeface="+mn-lt"/>
                <a:cs typeface="Arial" pitchFamily="34" charset="0"/>
              </a:rPr>
            </a:br>
            <a:r>
              <a:rPr lang="ru-RU" sz="1400" b="1" dirty="0" smtClean="0">
                <a:latin typeface="+mn-lt"/>
                <a:cs typeface="Arial" pitchFamily="34" charset="0"/>
              </a:rPr>
              <a:t>Эффект: оскорбительная дерзость</a:t>
            </a:r>
            <a:endParaRPr lang="es-HN" sz="1400" b="1" dirty="0">
              <a:latin typeface="+mn-lt"/>
              <a:cs typeface="Arial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877074" y="3284578"/>
            <a:ext cx="3837934" cy="1215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rgbClr val="8C92A0"/>
                </a:solidFill>
                <a:latin typeface="+mn-lt"/>
                <a:cs typeface="Arial" pitchFamily="34" charset="0"/>
              </a:rPr>
              <a:t>Поставил «</a:t>
            </a:r>
            <a:r>
              <a:rPr lang="en-US" sz="1800" b="1" dirty="0" smtClean="0">
                <a:solidFill>
                  <a:srgbClr val="8C92A0"/>
                </a:solidFill>
                <a:latin typeface="+mn-lt"/>
                <a:cs typeface="Arial" pitchFamily="34" charset="0"/>
              </a:rPr>
              <a:t>Like</a:t>
            </a:r>
            <a:r>
              <a:rPr lang="ru-RU" sz="1800" b="1" dirty="0" smtClean="0">
                <a:solidFill>
                  <a:srgbClr val="8C92A0"/>
                </a:solidFill>
                <a:latin typeface="+mn-lt"/>
                <a:cs typeface="Arial" pitchFamily="34" charset="0"/>
              </a:rPr>
              <a:t>» и «не перезвонил»</a:t>
            </a:r>
            <a:br>
              <a:rPr lang="ru-RU" sz="1800" b="1" dirty="0" smtClean="0">
                <a:solidFill>
                  <a:srgbClr val="8C92A0"/>
                </a:solidFill>
                <a:latin typeface="+mn-lt"/>
                <a:cs typeface="Arial" pitchFamily="34" charset="0"/>
              </a:rPr>
            </a:br>
            <a:r>
              <a:rPr lang="ru-RU" sz="1400" b="1" dirty="0" smtClean="0">
                <a:latin typeface="+mn-lt"/>
                <a:cs typeface="Arial" pitchFamily="34" charset="0"/>
              </a:rPr>
              <a:t>Эффект: сомнительная лояльность</a:t>
            </a:r>
            <a:endParaRPr lang="es-HN" sz="1400" b="1" dirty="0">
              <a:latin typeface="+mn-lt"/>
              <a:cs typeface="Arial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873588" y="4784776"/>
            <a:ext cx="3888432" cy="1215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rgbClr val="8C92A0"/>
                </a:solidFill>
                <a:latin typeface="+mn-lt"/>
                <a:cs typeface="Arial" pitchFamily="34" charset="0"/>
              </a:rPr>
              <a:t>Поставил «</a:t>
            </a:r>
            <a:r>
              <a:rPr lang="en-US" sz="1800" b="1" dirty="0" smtClean="0">
                <a:solidFill>
                  <a:srgbClr val="8C92A0"/>
                </a:solidFill>
                <a:latin typeface="+mn-lt"/>
                <a:cs typeface="Arial" pitchFamily="34" charset="0"/>
              </a:rPr>
              <a:t>Like</a:t>
            </a:r>
            <a:r>
              <a:rPr lang="ru-RU" sz="1800" b="1" dirty="0" smtClean="0">
                <a:solidFill>
                  <a:srgbClr val="8C92A0"/>
                </a:solidFill>
                <a:latin typeface="+mn-lt"/>
                <a:cs typeface="Arial" pitchFamily="34" charset="0"/>
              </a:rPr>
              <a:t>» и регулярно заходит</a:t>
            </a:r>
            <a:br>
              <a:rPr lang="ru-RU" sz="1800" b="1" dirty="0" smtClean="0">
                <a:solidFill>
                  <a:srgbClr val="8C92A0"/>
                </a:solidFill>
                <a:latin typeface="+mn-lt"/>
                <a:cs typeface="Arial" pitchFamily="34" charset="0"/>
              </a:rPr>
            </a:br>
            <a:r>
              <a:rPr lang="ru-RU" sz="1400" b="1" dirty="0" smtClean="0">
                <a:latin typeface="+mn-lt"/>
                <a:cs typeface="Arial" pitchFamily="34" charset="0"/>
              </a:rPr>
              <a:t>Эффект: лояльность и дополнительный промо инструмент</a:t>
            </a:r>
            <a:endParaRPr lang="es-HN" sz="1400" b="1" dirty="0">
              <a:latin typeface="+mn-lt"/>
              <a:cs typeface="Arial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285720" y="-357214"/>
            <a:ext cx="7281048" cy="14642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pc="-150" dirty="0" err="1" smtClean="0">
                <a:solidFill>
                  <a:srgbClr val="48BBD9"/>
                </a:solidFill>
                <a:latin typeface="Franklin Gothic Heavy" pitchFamily="34" charset="0"/>
                <a:cs typeface="Arial" pitchFamily="34" charset="0"/>
              </a:rPr>
              <a:t>Вот</a:t>
            </a:r>
            <a:r>
              <a:rPr lang="ru-RU" spc="-150" dirty="0" err="1" smtClean="0">
                <a:solidFill>
                  <a:srgbClr val="767D8E"/>
                </a:solidFill>
                <a:latin typeface="Franklin Gothic Heavy" pitchFamily="34" charset="0"/>
                <a:cs typeface="Arial" pitchFamily="34" charset="0"/>
              </a:rPr>
              <a:t>почему</a:t>
            </a:r>
            <a:endParaRPr lang="es-HN" sz="2000" spc="-150" dirty="0">
              <a:solidFill>
                <a:srgbClr val="767D8E"/>
              </a:solidFill>
              <a:latin typeface="Franklin Gothic Book" pitchFamily="34" charset="0"/>
              <a:cs typeface="Arial" pitchFamily="34" charset="0"/>
            </a:endParaRPr>
          </a:p>
        </p:txBody>
      </p:sp>
      <p:pic>
        <p:nvPicPr>
          <p:cNvPr id="5" name="Picture 4" descr="http://images.halloweencostumes.com/shuffle-bot-headpiece-zoo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1500174"/>
            <a:ext cx="1927214" cy="275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itle 1"/>
          <p:cNvSpPr txBox="1">
            <a:spLocks/>
          </p:cNvSpPr>
          <p:nvPr/>
        </p:nvSpPr>
        <p:spPr>
          <a:xfrm>
            <a:off x="5788495" y="4357694"/>
            <a:ext cx="3355505" cy="1215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8C92A0"/>
                </a:solidFill>
                <a:latin typeface="+mn-lt"/>
                <a:cs typeface="Arial" pitchFamily="34" charset="0"/>
              </a:rPr>
              <a:t>Бот</a:t>
            </a:r>
            <a:br>
              <a:rPr lang="ru-RU" sz="1800" b="1" dirty="0" smtClean="0">
                <a:solidFill>
                  <a:srgbClr val="8C92A0"/>
                </a:solidFill>
                <a:latin typeface="+mn-lt"/>
                <a:cs typeface="Arial" pitchFamily="34" charset="0"/>
              </a:rPr>
            </a:br>
            <a:r>
              <a:rPr lang="ru-RU" sz="1400" b="1" dirty="0" smtClean="0">
                <a:latin typeface="+mn-lt"/>
                <a:cs typeface="Arial" pitchFamily="34" charset="0"/>
              </a:rPr>
              <a:t>Эффект: бюджет </a:t>
            </a:r>
            <a:r>
              <a:rPr lang="ru-RU" sz="1400" b="1" dirty="0" smtClean="0">
                <a:latin typeface="+mn-lt"/>
                <a:cs typeface="Arial" pitchFamily="34" charset="0"/>
              </a:rPr>
              <a:t>«-5 руб.»  </a:t>
            </a:r>
            <a:r>
              <a:rPr lang="ru-RU" sz="1400" b="1" dirty="0" smtClean="0">
                <a:latin typeface="+mn-lt"/>
                <a:cs typeface="Arial" pitchFamily="34" charset="0"/>
              </a:rPr>
              <a:t/>
            </a:r>
            <a:br>
              <a:rPr lang="ru-RU" sz="1400" b="1" dirty="0" smtClean="0">
                <a:latin typeface="+mn-lt"/>
                <a:cs typeface="Arial" pitchFamily="34" charset="0"/>
              </a:rPr>
            </a:br>
            <a:r>
              <a:rPr lang="ru-RU" sz="1400" b="1" dirty="0" smtClean="0">
                <a:latin typeface="+mn-lt"/>
                <a:cs typeface="Arial" pitchFamily="34" charset="0"/>
              </a:rPr>
              <a:t>карма  «-500»</a:t>
            </a:r>
            <a:endParaRPr lang="es-HN" sz="1400" b="1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089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5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333053" y="6299795"/>
            <a:ext cx="8458844" cy="468412"/>
            <a:chOff x="333053" y="6299795"/>
            <a:chExt cx="8458844" cy="468412"/>
          </a:xfrm>
        </p:grpSpPr>
        <p:grpSp>
          <p:nvGrpSpPr>
            <p:cNvPr id="3" name="Group 2"/>
            <p:cNvGrpSpPr/>
            <p:nvPr/>
          </p:nvGrpSpPr>
          <p:grpSpPr>
            <a:xfrm>
              <a:off x="333053" y="6337320"/>
              <a:ext cx="4238947" cy="430887"/>
              <a:chOff x="2357421" y="5793312"/>
              <a:chExt cx="4238947" cy="126575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57421" y="5802836"/>
                <a:ext cx="4168265" cy="768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s-HN" sz="11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500057" y="5793312"/>
                <a:ext cx="4096311" cy="1265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100" dirty="0" smtClean="0">
                    <a:solidFill>
                      <a:srgbClr val="B8BCC4"/>
                    </a:solidFill>
                  </a:rPr>
                  <a:t>К</a:t>
                </a:r>
                <a:r>
                  <a:rPr lang="en-US" sz="1100" dirty="0" smtClean="0">
                    <a:solidFill>
                      <a:srgbClr val="B8BCC4"/>
                    </a:solidFill>
                  </a:rPr>
                  <a:t>A Smart Media             </a:t>
                </a:r>
                <a:r>
                  <a:rPr lang="es-HN" sz="1100" dirty="0" smtClean="0">
                    <a:solidFill>
                      <a:srgbClr val="B8BCC4"/>
                    </a:solidFill>
                  </a:rPr>
                  <a:t>www.smart-media.ru               </a:t>
                </a:r>
              </a:p>
              <a:p>
                <a:endParaRPr lang="es-HN" sz="11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4" name="Group 12"/>
            <p:cNvGrpSpPr/>
            <p:nvPr/>
          </p:nvGrpSpPr>
          <p:grpSpPr>
            <a:xfrm>
              <a:off x="429445" y="6299795"/>
              <a:ext cx="8362452" cy="9525"/>
              <a:chOff x="395537" y="5589240"/>
              <a:chExt cx="8362452" cy="9525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395537" y="5589240"/>
                <a:ext cx="8352927" cy="0"/>
              </a:xfrm>
              <a:prstGeom prst="line">
                <a:avLst/>
              </a:prstGeom>
              <a:ln>
                <a:solidFill>
                  <a:srgbClr val="C2C5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05062" y="5598765"/>
                <a:ext cx="835292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28" name="Picture 4" descr="C:\Users\EAMEJIA\Desktop\Duckson\PNG Elements\w_ic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9571" y="6398990"/>
              <a:ext cx="179223" cy="142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itle 1"/>
          <p:cNvSpPr txBox="1">
            <a:spLocks/>
          </p:cNvSpPr>
          <p:nvPr/>
        </p:nvSpPr>
        <p:spPr>
          <a:xfrm>
            <a:off x="8263458" y="6333702"/>
            <a:ext cx="386327" cy="2880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spc="-150" dirty="0" smtClean="0">
                <a:solidFill>
                  <a:srgbClr val="48BBD9"/>
                </a:solidFill>
                <a:latin typeface="Franklin Gothic Demi Cond" pitchFamily="34" charset="0"/>
                <a:cs typeface="Arial" pitchFamily="34" charset="0"/>
              </a:rPr>
              <a:t>03</a:t>
            </a:r>
            <a:endParaRPr lang="es-HN" sz="800" spc="-150" dirty="0">
              <a:solidFill>
                <a:srgbClr val="48BBD9"/>
              </a:solidFill>
              <a:latin typeface="Franklin Gothic Demi Cond" pitchFamily="34" charset="0"/>
              <a:cs typeface="Arial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23528" y="-123439"/>
            <a:ext cx="7281048" cy="14642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spc="-150" dirty="0" smtClean="0">
                <a:solidFill>
                  <a:srgbClr val="48BBD9"/>
                </a:solidFill>
                <a:latin typeface="Franklin Gothic Heavy" pitchFamily="34" charset="0"/>
                <a:cs typeface="Arial" pitchFamily="34" charset="0"/>
              </a:rPr>
              <a:t>Контент</a:t>
            </a:r>
            <a:br>
              <a:rPr lang="ru-RU" sz="3200" spc="-150" dirty="0" smtClean="0">
                <a:solidFill>
                  <a:srgbClr val="48BBD9"/>
                </a:solidFill>
                <a:latin typeface="Franklin Gothic Heavy" pitchFamily="34" charset="0"/>
                <a:cs typeface="Arial" pitchFamily="34" charset="0"/>
              </a:rPr>
            </a:br>
            <a:r>
              <a:rPr lang="ru-RU" sz="3200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Heavy" pitchFamily="34" charset="0"/>
                <a:cs typeface="Arial" pitchFamily="34" charset="0"/>
              </a:rPr>
              <a:t>основа сообщества</a:t>
            </a:r>
            <a:endParaRPr lang="es-HN" sz="1400" spc="-15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itchFamily="34" charset="0"/>
              <a:cs typeface="Arial" pitchFamily="34" charset="0"/>
            </a:endParaRPr>
          </a:p>
        </p:txBody>
      </p:sp>
      <p:pic>
        <p:nvPicPr>
          <p:cNvPr id="23" name="Picture 5" descr="C:\Users\EAMEJIA\Desktop\Duckson\PNG Elements\controls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583" y="6371804"/>
            <a:ext cx="205741" cy="21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EAMEJIA\Desktop\Duckson\PNG Elements\controls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61015" y="6371804"/>
            <a:ext cx="205741" cy="21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173537"/>
              </p:ext>
            </p:extLst>
          </p:nvPr>
        </p:nvGraphicFramePr>
        <p:xfrm>
          <a:off x="1547664" y="112474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Title 1"/>
          <p:cNvSpPr txBox="1">
            <a:spLocks/>
          </p:cNvSpPr>
          <p:nvPr/>
        </p:nvSpPr>
        <p:spPr>
          <a:xfrm>
            <a:off x="475689" y="4947438"/>
            <a:ext cx="8188196" cy="1649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Формирует имидж и развивает лояльность</a:t>
            </a:r>
            <a:endParaRPr lang="es-HN" sz="2400" b="1" dirty="0">
              <a:solidFill>
                <a:srgbClr val="48BBD9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7232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333053" y="6299795"/>
            <a:ext cx="8458844" cy="468412"/>
            <a:chOff x="333053" y="6299795"/>
            <a:chExt cx="8458844" cy="468412"/>
          </a:xfrm>
        </p:grpSpPr>
        <p:grpSp>
          <p:nvGrpSpPr>
            <p:cNvPr id="3" name="Group 2"/>
            <p:cNvGrpSpPr/>
            <p:nvPr/>
          </p:nvGrpSpPr>
          <p:grpSpPr>
            <a:xfrm>
              <a:off x="333053" y="6337320"/>
              <a:ext cx="4238947" cy="430887"/>
              <a:chOff x="2357421" y="5793312"/>
              <a:chExt cx="4238947" cy="126575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57421" y="5802836"/>
                <a:ext cx="4168265" cy="768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s-HN" sz="11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500057" y="5793312"/>
                <a:ext cx="4096311" cy="1265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100" dirty="0" smtClean="0">
                    <a:solidFill>
                      <a:srgbClr val="B8BCC4"/>
                    </a:solidFill>
                  </a:rPr>
                  <a:t>К</a:t>
                </a:r>
                <a:r>
                  <a:rPr lang="en-US" sz="1100" dirty="0" smtClean="0">
                    <a:solidFill>
                      <a:srgbClr val="B8BCC4"/>
                    </a:solidFill>
                  </a:rPr>
                  <a:t>A Smart Media             </a:t>
                </a:r>
                <a:r>
                  <a:rPr lang="es-HN" sz="1100" dirty="0" smtClean="0">
                    <a:solidFill>
                      <a:srgbClr val="B8BCC4"/>
                    </a:solidFill>
                  </a:rPr>
                  <a:t>www.smart-media.ru               </a:t>
                </a:r>
              </a:p>
              <a:p>
                <a:endParaRPr lang="es-HN" sz="11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4" name="Group 12"/>
            <p:cNvGrpSpPr/>
            <p:nvPr/>
          </p:nvGrpSpPr>
          <p:grpSpPr>
            <a:xfrm>
              <a:off x="429445" y="6299795"/>
              <a:ext cx="8362452" cy="9525"/>
              <a:chOff x="395537" y="5589240"/>
              <a:chExt cx="8362452" cy="9525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395537" y="5589240"/>
                <a:ext cx="8352927" cy="0"/>
              </a:xfrm>
              <a:prstGeom prst="line">
                <a:avLst/>
              </a:prstGeom>
              <a:ln>
                <a:solidFill>
                  <a:srgbClr val="C2C5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05062" y="5598765"/>
                <a:ext cx="835292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28" name="Picture 4" descr="C:\Users\EAMEJIA\Desktop\Duckson\PNG Elements\w_ic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9571" y="6398990"/>
              <a:ext cx="179223" cy="142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itle 1"/>
          <p:cNvSpPr txBox="1">
            <a:spLocks/>
          </p:cNvSpPr>
          <p:nvPr/>
        </p:nvSpPr>
        <p:spPr>
          <a:xfrm>
            <a:off x="8263458" y="6333702"/>
            <a:ext cx="386327" cy="2880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spc="-150" dirty="0" smtClean="0">
                <a:solidFill>
                  <a:srgbClr val="48BBD9"/>
                </a:solidFill>
                <a:latin typeface="Franklin Gothic Demi Cond" pitchFamily="34" charset="0"/>
                <a:cs typeface="Arial" pitchFamily="34" charset="0"/>
              </a:rPr>
              <a:t>05</a:t>
            </a:r>
            <a:endParaRPr lang="es-HN" sz="800" spc="-150" dirty="0">
              <a:solidFill>
                <a:srgbClr val="48BBD9"/>
              </a:solidFill>
              <a:latin typeface="Franklin Gothic Demi Cond" pitchFamily="34" charset="0"/>
              <a:cs typeface="Arial" pitchFamily="34" charset="0"/>
            </a:endParaRPr>
          </a:p>
        </p:txBody>
      </p:sp>
      <p:pic>
        <p:nvPicPr>
          <p:cNvPr id="23" name="Picture 5" descr="C:\Users\EAMEJIA\Desktop\Duckson\PNG Elements\controls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583" y="6371804"/>
            <a:ext cx="205741" cy="21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EAMEJIA\Desktop\Duckson\PNG Elements\controls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61015" y="6371804"/>
            <a:ext cx="205741" cy="21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171272" y="20577"/>
            <a:ext cx="7281048" cy="14642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pc="-150" dirty="0" smtClean="0">
                <a:solidFill>
                  <a:srgbClr val="48BBD9"/>
                </a:solidFill>
                <a:latin typeface="Franklin Gothic Heavy" pitchFamily="34" charset="0"/>
                <a:cs typeface="Arial" pitchFamily="34" charset="0"/>
              </a:rPr>
              <a:t>Акцент на качество, </a:t>
            </a:r>
            <a:r>
              <a:rPr lang="ru-RU" spc="-150" dirty="0" smtClean="0">
                <a:solidFill>
                  <a:srgbClr val="767D8E"/>
                </a:solidFill>
                <a:latin typeface="Franklin Gothic Heavy" pitchFamily="34" charset="0"/>
                <a:cs typeface="Arial" pitchFamily="34" charset="0"/>
              </a:rPr>
              <a:t>а не на количество</a:t>
            </a:r>
            <a:endParaRPr lang="es-HN" sz="2000" spc="-150" dirty="0">
              <a:solidFill>
                <a:srgbClr val="767D8E"/>
              </a:solidFill>
              <a:latin typeface="Franklin Gothic Book" pitchFamily="34" charset="0"/>
              <a:cs typeface="Arial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267744" y="2204864"/>
            <a:ext cx="5061838" cy="2286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ru-RU" sz="2000" b="1" dirty="0" smtClean="0">
                <a:solidFill>
                  <a:srgbClr val="48BBD9"/>
                </a:solidFill>
                <a:latin typeface="+mn-lt"/>
                <a:cs typeface="Arial" pitchFamily="34" charset="0"/>
              </a:rPr>
              <a:t>Адвокаты бренда:</a:t>
            </a: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Создают, а не имитируют активность </a:t>
            </a: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Способствуют вирусному охвату</a:t>
            </a: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Защищают ваш бренд вне группы</a:t>
            </a: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Готовы к целевому действию</a:t>
            </a:r>
          </a:p>
        </p:txBody>
      </p:sp>
    </p:spTree>
    <p:extLst>
      <p:ext uri="{BB962C8B-B14F-4D97-AF65-F5344CB8AC3E}">
        <p14:creationId xmlns:p14="http://schemas.microsoft.com/office/powerpoint/2010/main" val="1693993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>
          <a:xfrm>
            <a:off x="2643174" y="1714488"/>
            <a:ext cx="7281048" cy="14642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HN" sz="11500" spc="-150" dirty="0">
              <a:solidFill>
                <a:srgbClr val="767D8E"/>
              </a:solidFill>
              <a:latin typeface="Franklin Gothic Book" pitchFamily="34" charset="0"/>
              <a:cs typeface="Arial" pitchFamily="34" charset="0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333053" y="6299795"/>
            <a:ext cx="8458844" cy="468412"/>
            <a:chOff x="333053" y="6299795"/>
            <a:chExt cx="8458844" cy="468412"/>
          </a:xfrm>
        </p:grpSpPr>
        <p:grpSp>
          <p:nvGrpSpPr>
            <p:cNvPr id="3" name="Group 2"/>
            <p:cNvGrpSpPr/>
            <p:nvPr/>
          </p:nvGrpSpPr>
          <p:grpSpPr>
            <a:xfrm>
              <a:off x="333053" y="6337320"/>
              <a:ext cx="4238947" cy="430887"/>
              <a:chOff x="2357421" y="5793312"/>
              <a:chExt cx="4238947" cy="126575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57421" y="5802836"/>
                <a:ext cx="4168265" cy="768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s-HN" sz="11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500057" y="5793312"/>
                <a:ext cx="4096311" cy="1265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100" dirty="0" smtClean="0">
                    <a:solidFill>
                      <a:srgbClr val="B8BCC4"/>
                    </a:solidFill>
                  </a:rPr>
                  <a:t>К</a:t>
                </a:r>
                <a:r>
                  <a:rPr lang="en-US" sz="1100" dirty="0" smtClean="0">
                    <a:solidFill>
                      <a:srgbClr val="B8BCC4"/>
                    </a:solidFill>
                  </a:rPr>
                  <a:t>A Smart Media             </a:t>
                </a:r>
                <a:r>
                  <a:rPr lang="es-HN" sz="1100" dirty="0" smtClean="0">
                    <a:solidFill>
                      <a:srgbClr val="B8BCC4"/>
                    </a:solidFill>
                  </a:rPr>
                  <a:t>www.smart-media.ru               </a:t>
                </a:r>
              </a:p>
              <a:p>
                <a:endParaRPr lang="es-HN" sz="11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4" name="Group 12"/>
            <p:cNvGrpSpPr/>
            <p:nvPr/>
          </p:nvGrpSpPr>
          <p:grpSpPr>
            <a:xfrm>
              <a:off x="429445" y="6299795"/>
              <a:ext cx="8362452" cy="9525"/>
              <a:chOff x="395537" y="5589240"/>
              <a:chExt cx="8362452" cy="9525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395537" y="5589240"/>
                <a:ext cx="8352927" cy="0"/>
              </a:xfrm>
              <a:prstGeom prst="line">
                <a:avLst/>
              </a:prstGeom>
              <a:ln>
                <a:solidFill>
                  <a:srgbClr val="C2C5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05062" y="5598765"/>
                <a:ext cx="835292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28" name="Picture 4" descr="C:\Users\EAMEJIA\Desktop\Duckson\PNG Elements\w_ic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9571" y="6398990"/>
              <a:ext cx="179223" cy="142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itle 1"/>
          <p:cNvSpPr txBox="1">
            <a:spLocks/>
          </p:cNvSpPr>
          <p:nvPr/>
        </p:nvSpPr>
        <p:spPr>
          <a:xfrm>
            <a:off x="8263458" y="6333702"/>
            <a:ext cx="386327" cy="2880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spc="-150" dirty="0" smtClean="0">
                <a:solidFill>
                  <a:srgbClr val="48BBD9"/>
                </a:solidFill>
                <a:latin typeface="Franklin Gothic Demi Cond" pitchFamily="34" charset="0"/>
                <a:cs typeface="Arial" pitchFamily="34" charset="0"/>
              </a:rPr>
              <a:t>07</a:t>
            </a:r>
            <a:endParaRPr lang="es-HN" sz="800" spc="-150" dirty="0">
              <a:solidFill>
                <a:srgbClr val="48BBD9"/>
              </a:solidFill>
              <a:latin typeface="Franklin Gothic Demi Cond" pitchFamily="34" charset="0"/>
              <a:cs typeface="Arial" pitchFamily="34" charset="0"/>
            </a:endParaRPr>
          </a:p>
        </p:txBody>
      </p:sp>
      <p:pic>
        <p:nvPicPr>
          <p:cNvPr id="23" name="Picture 5" descr="C:\Users\EAMEJIA\Desktop\Duckson\PNG Elements\controls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583" y="6371804"/>
            <a:ext cx="205741" cy="21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EAMEJIA\Desktop\Duckson\PNG Elements\controls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61015" y="6371804"/>
            <a:ext cx="205741" cy="21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497359" y="-171400"/>
            <a:ext cx="8134582" cy="14642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spc="-150" dirty="0" smtClean="0">
                <a:solidFill>
                  <a:srgbClr val="767D8E"/>
                </a:solidFill>
                <a:latin typeface="Franklin Gothic Heavy" pitchFamily="34" charset="0"/>
                <a:cs typeface="Arial" pitchFamily="34" charset="0"/>
              </a:rPr>
              <a:t>Пример </a:t>
            </a:r>
            <a:r>
              <a:rPr lang="ru-RU" sz="4000" spc="-150" dirty="0" smtClean="0">
                <a:solidFill>
                  <a:srgbClr val="48BBD9"/>
                </a:solidFill>
                <a:latin typeface="Franklin Gothic Heavy" pitchFamily="34" charset="0"/>
                <a:cs typeface="Arial" pitchFamily="34" charset="0"/>
              </a:rPr>
              <a:t>из жизни</a:t>
            </a:r>
            <a:endParaRPr lang="es-HN" sz="6600" spc="-150" dirty="0">
              <a:solidFill>
                <a:srgbClr val="767D8E"/>
              </a:solidFill>
              <a:latin typeface="Franklin Gothic Book" pitchFamily="34" charset="0"/>
              <a:cs typeface="Arial" pitchFamily="34" charset="0"/>
            </a:endParaRPr>
          </a:p>
        </p:txBody>
      </p:sp>
      <p:pic>
        <p:nvPicPr>
          <p:cNvPr id="1026" name="Picture 2" descr="http://i041.radikal.ru/1104/36/f85b7ad5f1e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268760"/>
            <a:ext cx="7048500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089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>
          <a:xfrm>
            <a:off x="2643174" y="1714488"/>
            <a:ext cx="7281048" cy="14642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HN" sz="11500" spc="-150" dirty="0">
              <a:solidFill>
                <a:srgbClr val="767D8E"/>
              </a:solidFill>
              <a:latin typeface="Franklin Gothic Book" pitchFamily="34" charset="0"/>
              <a:cs typeface="Arial" pitchFamily="34" charset="0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333053" y="6299795"/>
            <a:ext cx="8458844" cy="468412"/>
            <a:chOff x="333053" y="6299795"/>
            <a:chExt cx="8458844" cy="468412"/>
          </a:xfrm>
        </p:grpSpPr>
        <p:grpSp>
          <p:nvGrpSpPr>
            <p:cNvPr id="3" name="Group 2"/>
            <p:cNvGrpSpPr/>
            <p:nvPr/>
          </p:nvGrpSpPr>
          <p:grpSpPr>
            <a:xfrm>
              <a:off x="333053" y="6337320"/>
              <a:ext cx="4238947" cy="430887"/>
              <a:chOff x="2357421" y="5793312"/>
              <a:chExt cx="4238947" cy="126575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57421" y="5802836"/>
                <a:ext cx="4168265" cy="768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s-HN" sz="11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500057" y="5793312"/>
                <a:ext cx="4096311" cy="1265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100" dirty="0" smtClean="0">
                    <a:solidFill>
                      <a:srgbClr val="B8BCC4"/>
                    </a:solidFill>
                  </a:rPr>
                  <a:t>К</a:t>
                </a:r>
                <a:r>
                  <a:rPr lang="en-US" sz="1100" dirty="0" smtClean="0">
                    <a:solidFill>
                      <a:srgbClr val="B8BCC4"/>
                    </a:solidFill>
                  </a:rPr>
                  <a:t>A Smart Media             </a:t>
                </a:r>
                <a:r>
                  <a:rPr lang="es-HN" sz="1100" dirty="0" smtClean="0">
                    <a:solidFill>
                      <a:srgbClr val="B8BCC4"/>
                    </a:solidFill>
                  </a:rPr>
                  <a:t>www.smart-media.ru               </a:t>
                </a:r>
              </a:p>
              <a:p>
                <a:endParaRPr lang="es-HN" sz="11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4" name="Group 12"/>
            <p:cNvGrpSpPr/>
            <p:nvPr/>
          </p:nvGrpSpPr>
          <p:grpSpPr>
            <a:xfrm>
              <a:off x="429445" y="6299795"/>
              <a:ext cx="8362452" cy="9525"/>
              <a:chOff x="395537" y="5589240"/>
              <a:chExt cx="8362452" cy="9525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395537" y="5589240"/>
                <a:ext cx="8352927" cy="0"/>
              </a:xfrm>
              <a:prstGeom prst="line">
                <a:avLst/>
              </a:prstGeom>
              <a:ln>
                <a:solidFill>
                  <a:srgbClr val="C2C5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05062" y="5598765"/>
                <a:ext cx="835292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28" name="Picture 4" descr="C:\Users\EAMEJIA\Desktop\Duckson\PNG Elements\w_ic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9571" y="6398990"/>
              <a:ext cx="179223" cy="142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itle 1"/>
          <p:cNvSpPr txBox="1">
            <a:spLocks/>
          </p:cNvSpPr>
          <p:nvPr/>
        </p:nvSpPr>
        <p:spPr>
          <a:xfrm>
            <a:off x="8263458" y="6333702"/>
            <a:ext cx="386327" cy="2880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spc="-150" dirty="0" smtClean="0">
                <a:solidFill>
                  <a:srgbClr val="48BBD9"/>
                </a:solidFill>
                <a:latin typeface="Franklin Gothic Demi Cond" pitchFamily="34" charset="0"/>
                <a:cs typeface="Arial" pitchFamily="34" charset="0"/>
              </a:rPr>
              <a:t>08</a:t>
            </a:r>
            <a:endParaRPr lang="es-HN" sz="800" spc="-150" dirty="0">
              <a:solidFill>
                <a:srgbClr val="48BBD9"/>
              </a:solidFill>
              <a:latin typeface="Franklin Gothic Demi Cond" pitchFamily="34" charset="0"/>
              <a:cs typeface="Arial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19910" y="-214338"/>
            <a:ext cx="7281048" cy="14642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pc="-150" dirty="0" err="1" smtClean="0">
                <a:solidFill>
                  <a:srgbClr val="555A67"/>
                </a:solidFill>
                <a:latin typeface="Franklin Gothic Book" pitchFamily="34" charset="0"/>
                <a:cs typeface="Arial" pitchFamily="34" charset="0"/>
              </a:rPr>
              <a:t>Типичный</a:t>
            </a:r>
            <a:r>
              <a:rPr lang="ru-RU" spc="-150" dirty="0" err="1" smtClean="0">
                <a:solidFill>
                  <a:srgbClr val="48BBD9"/>
                </a:solidFill>
                <a:latin typeface="Franklin Gothic Book" pitchFamily="34" charset="0"/>
                <a:cs typeface="Arial" pitchFamily="34" charset="0"/>
              </a:rPr>
              <a:t>бренд</a:t>
            </a:r>
            <a:endParaRPr lang="es-HN" sz="2000" spc="-150" dirty="0">
              <a:solidFill>
                <a:srgbClr val="767D8E"/>
              </a:solidFill>
              <a:latin typeface="Franklin Gothic Book" pitchFamily="34" charset="0"/>
              <a:cs typeface="Arial" pitchFamily="34" charset="0"/>
            </a:endParaRPr>
          </a:p>
        </p:txBody>
      </p:sp>
      <p:pic>
        <p:nvPicPr>
          <p:cNvPr id="23" name="Picture 5" descr="C:\Users\EAMEJIA\Desktop\Duckson\PNG Elements\controls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583" y="6371804"/>
            <a:ext cx="205741" cy="21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EAMEJIA\Desktop\Duckson\PNG Elements\controls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61015" y="6371804"/>
            <a:ext cx="205741" cy="21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920" y="1857364"/>
            <a:ext cx="4252658" cy="39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797" y="3501008"/>
            <a:ext cx="2692553" cy="256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abibas.prostoprint.com/static/products/full-31c1e3aebfe5cedd25667050dbd4d5f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337" y="1238628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85720" y="2071678"/>
            <a:ext cx="6357982" cy="2286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ru-RU" sz="1800" b="1" dirty="0" smtClean="0">
                <a:solidFill>
                  <a:srgbClr val="555A67"/>
                </a:solidFill>
                <a:latin typeface="+mn-lt"/>
                <a:cs typeface="Arial" pitchFamily="34" charset="0"/>
              </a:rPr>
              <a:t>Тематика: спорт</a:t>
            </a: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ru-RU" sz="1800" b="1" dirty="0" smtClean="0">
                <a:solidFill>
                  <a:srgbClr val="555A67"/>
                </a:solidFill>
                <a:latin typeface="+mn-lt"/>
                <a:cs typeface="Arial" pitchFamily="34" charset="0"/>
              </a:rPr>
              <a:t>Бюджет: 200К</a:t>
            </a: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ru-RU" sz="1800" b="1" dirty="0" smtClean="0">
                <a:solidFill>
                  <a:srgbClr val="555A67"/>
                </a:solidFill>
                <a:latin typeface="+mn-lt"/>
                <a:cs typeface="Arial" pitchFamily="34" charset="0"/>
              </a:rPr>
              <a:t>Период: 4 мес.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14282" y="142852"/>
            <a:ext cx="7929618" cy="2286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</a:pPr>
            <a:r>
              <a:rPr lang="ru-RU" sz="1800" b="1" dirty="0" smtClean="0">
                <a:solidFill>
                  <a:srgbClr val="555A67"/>
                </a:solidFill>
                <a:latin typeface="+mn-lt"/>
                <a:cs typeface="Arial" pitchFamily="34" charset="0"/>
              </a:rPr>
              <a:t>Увеличить популярность, лояльность; обратная связь от пользователей</a:t>
            </a:r>
          </a:p>
          <a:p>
            <a:pPr marL="342900" indent="-342900" algn="l">
              <a:lnSpc>
                <a:spcPct val="150000"/>
              </a:lnSpc>
            </a:pPr>
            <a:r>
              <a:rPr lang="ru-RU" sz="1800" b="1" dirty="0" smtClean="0">
                <a:solidFill>
                  <a:srgbClr val="555A67"/>
                </a:solidFill>
                <a:latin typeface="+mn-lt"/>
                <a:cs typeface="Arial" pitchFamily="34" charset="0"/>
              </a:rPr>
              <a:t>УВЕЛИЧИТЬ ПРОДАЖИ</a:t>
            </a:r>
            <a:endParaRPr lang="es-HN" sz="1800" b="1" dirty="0">
              <a:solidFill>
                <a:srgbClr val="555A67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618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0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333053" y="6299795"/>
            <a:ext cx="8458844" cy="468412"/>
            <a:chOff x="333053" y="6299795"/>
            <a:chExt cx="8458844" cy="468412"/>
          </a:xfrm>
        </p:grpSpPr>
        <p:grpSp>
          <p:nvGrpSpPr>
            <p:cNvPr id="3" name="Group 2"/>
            <p:cNvGrpSpPr/>
            <p:nvPr/>
          </p:nvGrpSpPr>
          <p:grpSpPr>
            <a:xfrm>
              <a:off x="333053" y="6337320"/>
              <a:ext cx="4238947" cy="430887"/>
              <a:chOff x="2357421" y="5793312"/>
              <a:chExt cx="4238947" cy="126575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57421" y="5802836"/>
                <a:ext cx="4168265" cy="768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s-HN" sz="11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500057" y="5793312"/>
                <a:ext cx="4096311" cy="1265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100" dirty="0" smtClean="0">
                    <a:solidFill>
                      <a:srgbClr val="B8BCC4"/>
                    </a:solidFill>
                  </a:rPr>
                  <a:t>К</a:t>
                </a:r>
                <a:r>
                  <a:rPr lang="en-US" sz="1100" dirty="0" smtClean="0">
                    <a:solidFill>
                      <a:srgbClr val="B8BCC4"/>
                    </a:solidFill>
                  </a:rPr>
                  <a:t>A Smart Media             </a:t>
                </a:r>
                <a:r>
                  <a:rPr lang="es-HN" sz="1100" dirty="0" smtClean="0">
                    <a:solidFill>
                      <a:srgbClr val="B8BCC4"/>
                    </a:solidFill>
                  </a:rPr>
                  <a:t>www.smart-media.ru               </a:t>
                </a:r>
              </a:p>
              <a:p>
                <a:endParaRPr lang="es-HN" sz="11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4" name="Group 12"/>
            <p:cNvGrpSpPr/>
            <p:nvPr/>
          </p:nvGrpSpPr>
          <p:grpSpPr>
            <a:xfrm>
              <a:off x="429445" y="6299795"/>
              <a:ext cx="8362452" cy="9525"/>
              <a:chOff x="395537" y="5589240"/>
              <a:chExt cx="8362452" cy="9525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395537" y="5589240"/>
                <a:ext cx="8352927" cy="0"/>
              </a:xfrm>
              <a:prstGeom prst="line">
                <a:avLst/>
              </a:prstGeom>
              <a:ln>
                <a:solidFill>
                  <a:srgbClr val="C2C5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05062" y="5598765"/>
                <a:ext cx="835292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28" name="Picture 4" descr="C:\Users\EAMEJIA\Desktop\Duckson\PNG Elements\w_ic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9571" y="6398990"/>
              <a:ext cx="179223" cy="142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itle 1"/>
          <p:cNvSpPr txBox="1">
            <a:spLocks/>
          </p:cNvSpPr>
          <p:nvPr/>
        </p:nvSpPr>
        <p:spPr>
          <a:xfrm>
            <a:off x="8263458" y="6333702"/>
            <a:ext cx="386327" cy="2880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spc="-150" dirty="0" smtClean="0">
                <a:solidFill>
                  <a:srgbClr val="48BBD9"/>
                </a:solidFill>
                <a:latin typeface="Franklin Gothic Demi Cond" pitchFamily="34" charset="0"/>
                <a:cs typeface="Arial" pitchFamily="34" charset="0"/>
              </a:rPr>
              <a:t>09</a:t>
            </a:r>
            <a:endParaRPr lang="es-HN" sz="800" spc="-150" dirty="0">
              <a:solidFill>
                <a:srgbClr val="48BBD9"/>
              </a:solidFill>
              <a:latin typeface="Franklin Gothic Demi Cond" pitchFamily="34" charset="0"/>
              <a:cs typeface="Arial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57158" y="0"/>
            <a:ext cx="8001056" cy="14642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pc="-150" dirty="0" err="1" smtClean="0">
                <a:solidFill>
                  <a:srgbClr val="48BBD9"/>
                </a:solidFill>
                <a:latin typeface="Franklin Gothic Heavy" pitchFamily="34" charset="0"/>
                <a:cs typeface="Arial" pitchFamily="34" charset="0"/>
              </a:rPr>
              <a:t>Что</a:t>
            </a:r>
            <a:r>
              <a:rPr lang="ru-RU" spc="-1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Heavy" pitchFamily="34" charset="0"/>
                <a:cs typeface="Arial" pitchFamily="34" charset="0"/>
              </a:rPr>
              <a:t>получилось</a:t>
            </a:r>
            <a:endParaRPr lang="es-HN" sz="2000" spc="-15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itchFamily="34" charset="0"/>
              <a:cs typeface="Arial" pitchFamily="34" charset="0"/>
            </a:endParaRPr>
          </a:p>
        </p:txBody>
      </p:sp>
      <p:pic>
        <p:nvPicPr>
          <p:cNvPr id="23" name="Picture 5" descr="C:\Users\EAMEJIA\Desktop\Duckson\PNG Elements\controls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583" y="6371804"/>
            <a:ext cx="205741" cy="21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EAMEJIA\Desktop\Duckson\PNG Elements\controls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61015" y="6371804"/>
            <a:ext cx="205741" cy="21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421655" y="1464207"/>
            <a:ext cx="6357982" cy="2286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ru-RU" sz="1800" b="1" dirty="0" smtClean="0">
                <a:solidFill>
                  <a:srgbClr val="555A67"/>
                </a:solidFill>
                <a:latin typeface="+mn-lt"/>
                <a:cs typeface="Arial" pitchFamily="34" charset="0"/>
              </a:rPr>
              <a:t>Количество участников - 9000 </a:t>
            </a: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ru-RU" sz="1800" b="1" dirty="0" smtClean="0">
                <a:solidFill>
                  <a:srgbClr val="555A67"/>
                </a:solidFill>
                <a:latin typeface="+mn-lt"/>
                <a:cs typeface="Arial" pitchFamily="34" charset="0"/>
              </a:rPr>
              <a:t>Посещаемость – 180/день</a:t>
            </a: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ru-RU" sz="1800" b="1" dirty="0" smtClean="0">
                <a:solidFill>
                  <a:srgbClr val="555A67"/>
                </a:solidFill>
                <a:latin typeface="+mn-lt"/>
                <a:cs typeface="Arial" pitchFamily="34" charset="0"/>
              </a:rPr>
              <a:t>Участников конкурса – 150 пользователей</a:t>
            </a: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ru-RU" sz="1800" b="1" dirty="0" smtClean="0">
                <a:solidFill>
                  <a:srgbClr val="555A67"/>
                </a:solidFill>
                <a:latin typeface="+mn-lt"/>
                <a:cs typeface="Arial" pitchFamily="34" charset="0"/>
              </a:rPr>
              <a:t>Охват кампании – 1 000 000</a:t>
            </a: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ru-RU" sz="1800" b="1" dirty="0" smtClean="0">
                <a:solidFill>
                  <a:srgbClr val="555A67"/>
                </a:solidFill>
                <a:latin typeface="+mn-lt"/>
                <a:cs typeface="Arial" pitchFamily="34" charset="0"/>
              </a:rPr>
              <a:t>Затраченный бюджет – 720 000</a:t>
            </a:r>
          </a:p>
          <a:p>
            <a:pPr marL="342900" indent="-342900" algn="l">
              <a:lnSpc>
                <a:spcPct val="150000"/>
              </a:lnSpc>
              <a:buAutoNum type="arabicPeriod" startAt="6"/>
            </a:pPr>
            <a:r>
              <a:rPr lang="ru-RU" sz="1800" b="1" dirty="0" smtClean="0">
                <a:solidFill>
                  <a:srgbClr val="555A67"/>
                </a:solidFill>
                <a:latin typeface="+mn-lt"/>
                <a:cs typeface="Arial" pitchFamily="34" charset="0"/>
              </a:rPr>
              <a:t>Стоимость участника – 80р.</a:t>
            </a:r>
          </a:p>
          <a:p>
            <a:pPr marL="342900" indent="-342900" algn="l">
              <a:lnSpc>
                <a:spcPct val="150000"/>
              </a:lnSpc>
              <a:buAutoNum type="arabicPeriod" startAt="6"/>
            </a:pPr>
            <a:r>
              <a:rPr lang="ru-RU" sz="1800" b="1" dirty="0" smtClean="0">
                <a:solidFill>
                  <a:srgbClr val="555A67"/>
                </a:solidFill>
                <a:latin typeface="+mn-lt"/>
                <a:cs typeface="Arial" pitchFamily="34" charset="0"/>
              </a:rPr>
              <a:t>Стоимость охваченного  - 0,72р.</a:t>
            </a:r>
          </a:p>
        </p:txBody>
      </p:sp>
      <p:pic>
        <p:nvPicPr>
          <p:cNvPr id="9218" name="Picture 2" descr="http://imgix.8tracks.com/mix_covers/000/864/736/35183.original.jpg?fm=jpg&amp;q=65&amp;sharp=15&amp;vib=10&amp;w=521&amp;h=521&amp;fit=cr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479" y="2909477"/>
            <a:ext cx="3259410" cy="325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089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kadyvkin\Desktop\b6db618d26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285992"/>
            <a:ext cx="4182278" cy="3286148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429445" y="6299795"/>
            <a:ext cx="8362452" cy="9525"/>
            <a:chOff x="395537" y="5589240"/>
            <a:chExt cx="8362452" cy="9525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95537" y="5589240"/>
              <a:ext cx="8352927" cy="0"/>
            </a:xfrm>
            <a:prstGeom prst="line">
              <a:avLst/>
            </a:prstGeom>
            <a:ln>
              <a:solidFill>
                <a:srgbClr val="C2C5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05062" y="5598765"/>
              <a:ext cx="835292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itle 1"/>
          <p:cNvSpPr txBox="1">
            <a:spLocks/>
          </p:cNvSpPr>
          <p:nvPr/>
        </p:nvSpPr>
        <p:spPr>
          <a:xfrm>
            <a:off x="8263458" y="6333702"/>
            <a:ext cx="386327" cy="2880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spc="-150" dirty="0" smtClean="0">
                <a:solidFill>
                  <a:srgbClr val="48BBD9"/>
                </a:solidFill>
                <a:latin typeface="Franklin Gothic Demi Cond" pitchFamily="34" charset="0"/>
                <a:cs typeface="Arial" pitchFamily="34" charset="0"/>
              </a:rPr>
              <a:t>10</a:t>
            </a:r>
            <a:endParaRPr lang="es-HN" sz="800" spc="-150" dirty="0">
              <a:solidFill>
                <a:srgbClr val="48BBD9"/>
              </a:solidFill>
              <a:latin typeface="Franklin Gothic Demi Cond" pitchFamily="34" charset="0"/>
              <a:cs typeface="Arial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357158" y="214290"/>
            <a:ext cx="6429420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pc="-150" dirty="0" smtClean="0">
                <a:solidFill>
                  <a:srgbClr val="48BBD9"/>
                </a:solidFill>
                <a:latin typeface="Franklin Gothic Heavy" pitchFamily="34" charset="0"/>
                <a:cs typeface="Arial" pitchFamily="34" charset="0"/>
              </a:rPr>
              <a:t>О чем</a:t>
            </a:r>
            <a:br>
              <a:rPr lang="ru-RU" spc="-150" dirty="0" smtClean="0">
                <a:solidFill>
                  <a:srgbClr val="48BBD9"/>
                </a:solidFill>
                <a:latin typeface="Franklin Gothic Heavy" pitchFamily="34" charset="0"/>
                <a:cs typeface="Arial" pitchFamily="34" charset="0"/>
              </a:rPr>
            </a:br>
            <a:r>
              <a:rPr lang="ru-RU" spc="-150" dirty="0" smtClean="0">
                <a:solidFill>
                  <a:srgbClr val="767D8E"/>
                </a:solidFill>
                <a:latin typeface="Franklin Gothic Heavy" pitchFamily="34" charset="0"/>
                <a:cs typeface="Arial" pitchFamily="34" charset="0"/>
              </a:rPr>
              <a:t>молчит статистика</a:t>
            </a:r>
            <a:endParaRPr lang="es-HN" sz="2000" spc="-150" dirty="0">
              <a:solidFill>
                <a:srgbClr val="767D8E"/>
              </a:solidFill>
              <a:latin typeface="Franklin Gothic Book" pitchFamily="34" charset="0"/>
              <a:cs typeface="Arial" pitchFamily="34" charset="0"/>
            </a:endParaRPr>
          </a:p>
        </p:txBody>
      </p:sp>
      <p:pic>
        <p:nvPicPr>
          <p:cNvPr id="22" name="Picture 5" descr="C:\Users\EAMEJIA\Desktop\Duckson\PNG Elements\controls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583" y="6371804"/>
            <a:ext cx="205741" cy="21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EAMEJIA\Desktop\Duckson\PNG Elements\controls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61015" y="6371804"/>
            <a:ext cx="205741" cy="21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13"/>
          <p:cNvGrpSpPr/>
          <p:nvPr/>
        </p:nvGrpSpPr>
        <p:grpSpPr>
          <a:xfrm>
            <a:off x="333053" y="6299795"/>
            <a:ext cx="8458844" cy="468412"/>
            <a:chOff x="333053" y="6299795"/>
            <a:chExt cx="8458844" cy="468412"/>
          </a:xfrm>
        </p:grpSpPr>
        <p:grpSp>
          <p:nvGrpSpPr>
            <p:cNvPr id="26" name="Group 2"/>
            <p:cNvGrpSpPr/>
            <p:nvPr/>
          </p:nvGrpSpPr>
          <p:grpSpPr>
            <a:xfrm>
              <a:off x="333053" y="6337320"/>
              <a:ext cx="4238947" cy="430887"/>
              <a:chOff x="2357421" y="5793312"/>
              <a:chExt cx="4238947" cy="1265752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2357421" y="5802836"/>
                <a:ext cx="4168265" cy="768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s-HN" sz="11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500057" y="5793312"/>
                <a:ext cx="4096311" cy="1265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100" dirty="0" smtClean="0">
                    <a:solidFill>
                      <a:srgbClr val="B8BCC4"/>
                    </a:solidFill>
                  </a:rPr>
                  <a:t>К</a:t>
                </a:r>
                <a:r>
                  <a:rPr lang="en-US" sz="1100" dirty="0" smtClean="0">
                    <a:solidFill>
                      <a:srgbClr val="B8BCC4"/>
                    </a:solidFill>
                  </a:rPr>
                  <a:t>A Smart Media             </a:t>
                </a:r>
                <a:r>
                  <a:rPr lang="es-HN" sz="1100" dirty="0" smtClean="0">
                    <a:solidFill>
                      <a:srgbClr val="B8BCC4"/>
                    </a:solidFill>
                  </a:rPr>
                  <a:t>www.smart-media.ru               </a:t>
                </a:r>
              </a:p>
              <a:p>
                <a:endParaRPr lang="es-HN" sz="11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33" name="Group 12"/>
            <p:cNvGrpSpPr/>
            <p:nvPr/>
          </p:nvGrpSpPr>
          <p:grpSpPr>
            <a:xfrm>
              <a:off x="429445" y="6299795"/>
              <a:ext cx="8362452" cy="9525"/>
              <a:chOff x="395537" y="5589240"/>
              <a:chExt cx="8362452" cy="9525"/>
            </a:xfrm>
          </p:grpSpPr>
          <p:cxnSp>
            <p:nvCxnSpPr>
              <p:cNvPr id="35" name="Straight Connector 10"/>
              <p:cNvCxnSpPr/>
              <p:nvPr/>
            </p:nvCxnSpPr>
            <p:spPr>
              <a:xfrm>
                <a:off x="395537" y="5589240"/>
                <a:ext cx="8352927" cy="0"/>
              </a:xfrm>
              <a:prstGeom prst="line">
                <a:avLst/>
              </a:prstGeom>
              <a:ln>
                <a:solidFill>
                  <a:srgbClr val="C2C5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11"/>
              <p:cNvCxnSpPr/>
              <p:nvPr/>
            </p:nvCxnSpPr>
            <p:spPr>
              <a:xfrm>
                <a:off x="405062" y="5598765"/>
                <a:ext cx="835292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4" name="Picture 4" descr="C:\Users\EAMEJIA\Desktop\Duckson\PNG Elements\w_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9571" y="6398990"/>
              <a:ext cx="179223" cy="142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itle 1"/>
          <p:cNvSpPr txBox="1">
            <a:spLocks/>
          </p:cNvSpPr>
          <p:nvPr/>
        </p:nvSpPr>
        <p:spPr>
          <a:xfrm>
            <a:off x="142844" y="1857364"/>
            <a:ext cx="4572032" cy="4071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ru-RU" sz="2400" b="1" dirty="0" smtClean="0">
                <a:solidFill>
                  <a:srgbClr val="555A67"/>
                </a:solidFill>
                <a:latin typeface="+mn-lt"/>
                <a:cs typeface="Arial" pitchFamily="34" charset="0"/>
              </a:rPr>
              <a:t>Сколько участников реально составляют ЦА?</a:t>
            </a: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ru-RU" sz="2400" b="1" dirty="0" smtClean="0">
                <a:solidFill>
                  <a:srgbClr val="555A67"/>
                </a:solidFill>
                <a:latin typeface="+mn-lt"/>
                <a:cs typeface="Arial" pitchFamily="34" charset="0"/>
              </a:rPr>
              <a:t>Сколько представителей ЦА активны?</a:t>
            </a: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ru-RU" sz="2400" b="1" dirty="0" smtClean="0">
                <a:solidFill>
                  <a:srgbClr val="555A67"/>
                </a:solidFill>
                <a:latin typeface="+mn-lt"/>
                <a:cs typeface="Arial" pitchFamily="34" charset="0"/>
              </a:rPr>
              <a:t>Скольких пользователей вы обратили в свою религию?</a:t>
            </a:r>
            <a:endParaRPr lang="es-HN" sz="2400" b="1" dirty="0">
              <a:solidFill>
                <a:srgbClr val="555A67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165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D9FFE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D9FFE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7412</TotalTime>
  <Words>427</Words>
  <Application>Microsoft Office PowerPoint</Application>
  <PresentationFormat>Экран (4:3)</PresentationFormat>
  <Paragraphs>107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Kirill Kadyvkin</dc:creator>
  <cp:lastModifiedBy>Новоселова Наталья</cp:lastModifiedBy>
  <cp:revision>216</cp:revision>
  <dcterms:created xsi:type="dcterms:W3CDTF">2012-06-02T17:08:39Z</dcterms:created>
  <dcterms:modified xsi:type="dcterms:W3CDTF">2013-04-05T09:12:18Z</dcterms:modified>
</cp:coreProperties>
</file>