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92" r:id="rId3"/>
    <p:sldId id="291" r:id="rId4"/>
    <p:sldId id="290" r:id="rId5"/>
    <p:sldId id="278" r:id="rId6"/>
    <p:sldId id="257" r:id="rId7"/>
    <p:sldId id="281" r:id="rId8"/>
    <p:sldId id="283" r:id="rId9"/>
    <p:sldId id="284" r:id="rId10"/>
    <p:sldId id="285" r:id="rId11"/>
    <p:sldId id="293" r:id="rId12"/>
    <p:sldId id="287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CC8"/>
    <a:srgbClr val="C9F3F1"/>
    <a:srgbClr val="B7FF8F"/>
    <a:srgbClr val="6AAA50"/>
    <a:srgbClr val="C48D82"/>
    <a:srgbClr val="BE4538"/>
    <a:srgbClr val="EFCE57"/>
    <a:srgbClr val="A882DA"/>
    <a:srgbClr val="ED924D"/>
    <a:srgbClr val="96C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353" autoAdjust="0"/>
  </p:normalViewPr>
  <p:slideViewPr>
    <p:cSldViewPr>
      <p:cViewPr>
        <p:scale>
          <a:sx n="90" d="100"/>
          <a:sy n="90" d="100"/>
        </p:scale>
        <p:origin x="-32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11284722222227E-2"/>
          <c:y val="6.2754219312079695E-2"/>
          <c:w val="0.91530150462962967"/>
          <c:h val="0.886417203044902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негативные</c:v>
                </c:pt>
              </c:strCache>
            </c:strRef>
          </c:tx>
          <c:spPr>
            <a:solidFill>
              <a:srgbClr val="BE4538"/>
            </a:solidFill>
            <a:ln w="17437">
              <a:noFill/>
            </a:ln>
            <a:effectLst>
              <a:softEdge rad="12700"/>
            </a:effectLst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[$-419]d\ mmm;@</c:formatCode>
                <c:ptCount val="3"/>
                <c:pt idx="0">
                  <c:v>41213</c:v>
                </c:pt>
                <c:pt idx="1">
                  <c:v>41214</c:v>
                </c:pt>
                <c:pt idx="2">
                  <c:v>41215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-297</c:v>
                </c:pt>
                <c:pt idx="1">
                  <c:v>-74</c:v>
                </c:pt>
                <c:pt idx="2">
                  <c:v>-22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позитивные</c:v>
                </c:pt>
              </c:strCache>
            </c:strRef>
          </c:tx>
          <c:spPr>
            <a:solidFill>
              <a:srgbClr val="6AAA50"/>
            </a:solidFill>
            <a:ln w="17437">
              <a:noFill/>
            </a:ln>
            <a:effectLst>
              <a:softEdge rad="12700"/>
            </a:effectLst>
          </c:spPr>
          <c:invertIfNegative val="0"/>
          <c:dLbls>
            <c:dLbl>
              <c:idx val="1"/>
              <c:layout>
                <c:manualLayout>
                  <c:x val="-4.0244713207300831E-3"/>
                  <c:y val="-1.439777666427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244713207300831E-3"/>
                  <c:y val="-1.43974932490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[$-419]d\ mmm;@</c:formatCode>
                <c:ptCount val="3"/>
                <c:pt idx="0">
                  <c:v>41213</c:v>
                </c:pt>
                <c:pt idx="1">
                  <c:v>41214</c:v>
                </c:pt>
                <c:pt idx="2">
                  <c:v>41215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338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853184"/>
        <c:axId val="157854720"/>
      </c:barChart>
      <c:lineChart>
        <c:grouping val="standard"/>
        <c:varyColors val="0"/>
        <c:ser>
          <c:idx val="3"/>
          <c:order val="2"/>
          <c:tx>
            <c:strRef>
              <c:f>Sheet1!$A$5</c:f>
              <c:strCache>
                <c:ptCount val="1"/>
                <c:pt idx="0">
                  <c:v>всего</c:v>
                </c:pt>
              </c:strCache>
            </c:strRef>
          </c:tx>
          <c:spPr>
            <a:ln w="63500" cap="rnd">
              <a:solidFill>
                <a:srgbClr val="508CC8"/>
              </a:solidFill>
              <a:round/>
            </a:ln>
            <a:effectLst>
              <a:glow rad="25400">
                <a:srgbClr val="4BACC6">
                  <a:lumMod val="20000"/>
                  <a:lumOff val="80000"/>
                </a:srgbClr>
              </a:glow>
            </a:effectLst>
          </c:spPr>
          <c:marker>
            <c:symbol val="circle"/>
            <c:size val="8"/>
            <c:spPr>
              <a:solidFill>
                <a:srgbClr val="508CC8"/>
              </a:solidFill>
              <a:ln w="25400" cap="rnd">
                <a:solidFill>
                  <a:sysClr val="window" lastClr="FFFFFF"/>
                </a:solidFill>
                <a:round/>
                <a:headEnd w="sm" len="sm"/>
                <a:tailEnd type="none" w="lg" len="lg"/>
              </a:ln>
              <a:effectLst>
                <a:glow rad="25400">
                  <a:srgbClr val="4BACC6">
                    <a:lumMod val="20000"/>
                    <a:lumOff val="80000"/>
                  </a:srgbClr>
                </a:glow>
              </a:effectLst>
            </c:spPr>
          </c:marker>
          <c:dLbls>
            <c:dLbl>
              <c:idx val="0"/>
              <c:spPr>
                <a:noFill/>
                <a:ln w="25392">
                  <a:noFill/>
                </a:ln>
              </c:spPr>
              <c:txPr>
                <a:bodyPr/>
                <a:lstStyle/>
                <a:p>
                  <a:pPr algn="ctr" rtl="0">
                    <a:defRPr sz="1100">
                      <a:solidFill>
                        <a:srgbClr val="508CC8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32746623842975E-2"/>
                  <c:y val="-3.3767223143006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767273040108409E-2"/>
                  <c:y val="-5.1164949926198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869907407407443E-2"/>
                  <c:y val="-3.6288689993795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0990277777777809E-2"/>
                  <c:y val="-3.6288689993795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8462037037037058E-2"/>
                  <c:y val="-3.6288689993795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1112500000000008E-2"/>
                  <c:y val="-3.908173482832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rgbClr val="508CC8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[$-419]d\ mmm;@</c:formatCode>
                <c:ptCount val="3"/>
                <c:pt idx="0">
                  <c:v>41213</c:v>
                </c:pt>
                <c:pt idx="1">
                  <c:v>41214</c:v>
                </c:pt>
                <c:pt idx="2">
                  <c:v>41215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992</c:v>
                </c:pt>
                <c:pt idx="1">
                  <c:v>201</c:v>
                </c:pt>
                <c:pt idx="2">
                  <c:v>150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37056"/>
        <c:axId val="90638592"/>
      </c:lineChart>
      <c:dateAx>
        <c:axId val="157853184"/>
        <c:scaling>
          <c:orientation val="minMax"/>
        </c:scaling>
        <c:delete val="0"/>
        <c:axPos val="b"/>
        <c:numFmt formatCode="[$-419]d\ mmm;@" sourceLinked="0"/>
        <c:majorTickMark val="none"/>
        <c:minorTickMark val="none"/>
        <c:tickLblPos val="low"/>
        <c:spPr>
          <a:ln w="25400" cmpd="sng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57854720"/>
        <c:crossesAt val="-400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157854720"/>
        <c:scaling>
          <c:orientation val="minMax"/>
          <c:max val="600"/>
          <c:min val="-3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mpd="sng">
            <a:solidFill>
              <a:srgbClr val="D9D9D9"/>
            </a:solidFill>
            <a:prstDash val="solid"/>
            <a:headEnd w="lg" len="med"/>
            <a:tailEnd w="lg" len="med"/>
          </a:ln>
        </c:spPr>
        <c:txPr>
          <a:bodyPr rot="0" vert="horz"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57853184"/>
        <c:crosses val="autoZero"/>
        <c:crossBetween val="between"/>
        <c:majorUnit val="200"/>
      </c:valAx>
      <c:dateAx>
        <c:axId val="90637056"/>
        <c:scaling>
          <c:orientation val="minMax"/>
        </c:scaling>
        <c:delete val="1"/>
        <c:axPos val="b"/>
        <c:numFmt formatCode="[$-419]d\ mmm;@" sourceLinked="1"/>
        <c:majorTickMark val="out"/>
        <c:minorTickMark val="none"/>
        <c:tickLblPos val="nextTo"/>
        <c:crossAx val="90638592"/>
        <c:crosses val="autoZero"/>
        <c:auto val="1"/>
        <c:lblOffset val="100"/>
        <c:baseTimeUnit val="days"/>
      </c:dateAx>
      <c:valAx>
        <c:axId val="90638592"/>
        <c:scaling>
          <c:orientation val="minMax"/>
          <c:max val="1200"/>
          <c:min val="-550"/>
        </c:scaling>
        <c:delete val="1"/>
        <c:axPos val="r"/>
        <c:numFmt formatCode="General" sourceLinked="1"/>
        <c:majorTickMark val="none"/>
        <c:minorTickMark val="none"/>
        <c:tickLblPos val="nextTo"/>
        <c:crossAx val="90637056"/>
        <c:crosses val="max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6352">
      <a:noFill/>
      <a:miter lim="800000"/>
    </a:ln>
  </c:spPr>
  <c:txPr>
    <a:bodyPr/>
    <a:lstStyle/>
    <a:p>
      <a:pPr>
        <a:defRPr sz="1100" b="1" i="0" u="none" strike="noStrike" baseline="0">
          <a:solidFill>
            <a:schemeClr val="tx1">
              <a:lumMod val="50000"/>
              <a:lumOff val="50000"/>
            </a:schemeClr>
          </a:solidFill>
          <a:latin typeface="+mn-lt"/>
          <a:ea typeface="Arial Cyr"/>
          <a:cs typeface="Tahoma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22953536463224E-2"/>
          <c:y val="0.17988445688240245"/>
          <c:w val="0.53200537185003427"/>
          <c:h val="0.688357569638787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медиа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rgbClr val="BE453B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6AAA5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1.7799030180865021E-2"/>
                  <c:y val="2.4611215416770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dLbl>
              <c:idx val="1"/>
              <c:layout>
                <c:manualLayout>
                  <c:x val="-2.4822989327882767E-3"/>
                  <c:y val="-9.34249058297015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-1.0555474276236168E-2"/>
                  <c:y val="-5.594128969027123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dLbl>
              <c:idx val="3"/>
              <c:layout>
                <c:manualLayout>
                  <c:x val="-7.0353667707897553E-3"/>
                  <c:y val="-3.0258481230885484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dLbl>
              <c:idx val="4"/>
              <c:layout>
                <c:manualLayout>
                  <c:x val="-1.9661414107136552E-2"/>
                  <c:y val="-1.23211059548691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txPr>
              <a:bodyPr/>
              <a:lstStyle/>
              <a:p>
                <a:pPr>
                  <a:defRPr sz="1400" b="1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негатив</c:v>
                </c:pt>
                <c:pt idx="1">
                  <c:v>нейтрал</c:v>
                </c:pt>
                <c:pt idx="2">
                  <c:v>позитив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</c:v>
                </c:pt>
                <c:pt idx="1">
                  <c:v>573</c:v>
                </c:pt>
                <c:pt idx="2">
                  <c:v>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effectLst/>
      </c:spPr>
    </c:plotArea>
    <c:legend>
      <c:legendPos val="r"/>
      <c:layout>
        <c:manualLayout>
          <c:xMode val="edge"/>
          <c:yMode val="edge"/>
          <c:x val="0.66725843714984023"/>
          <c:y val="0.33401082810821048"/>
          <c:w val="0.23857162861225967"/>
          <c:h val="0.3145110819842482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2023846496736"/>
          <c:y val="0.27539930963743048"/>
          <c:w val="0.52838345130242259"/>
          <c:h val="0.598363101774220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медиа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rgbClr val="BE453B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6AAA5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-3.9324931048044061E-3"/>
                  <c:y val="5.865717288367754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1"/>
              <c:layout>
                <c:manualLayout>
                  <c:x val="2.2871144900492701E-2"/>
                  <c:y val="-9.342490582970238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2.928565174749111E-2"/>
                  <c:y val="-9.932161961103828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3"/>
              <c:layout>
                <c:manualLayout>
                  <c:x val="-7.0353667707897553E-3"/>
                  <c:y val="-3.0258481230885484E-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4"/>
              <c:layout>
                <c:manualLayout>
                  <c:x val="-1.9661414107136552E-2"/>
                  <c:y val="-1.23211059548691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негатив</c:v>
                </c:pt>
                <c:pt idx="1">
                  <c:v>нейтрал</c:v>
                </c:pt>
                <c:pt idx="2">
                  <c:v>позитив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944</c:v>
                </c:pt>
                <c:pt idx="1">
                  <c:v>2117</c:v>
                </c:pt>
                <c:pt idx="2">
                  <c:v>1003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</c:plotArea>
    <c:legend>
      <c:legendPos val="r"/>
      <c:layout>
        <c:manualLayout>
          <c:xMode val="edge"/>
          <c:yMode val="edge"/>
          <c:x val="0.6853680398878973"/>
          <c:y val="0.33869720264031078"/>
          <c:w val="0.1972569227877837"/>
          <c:h val="0.25388120372666423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B13A9-74D5-4A2D-887B-0284F6A9FBA2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FFD7B-5046-47EA-BAF6-F36F8F63B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tanka.ru/2012/10/31/09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7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7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7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7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7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7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9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sgromov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lifenews_ru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Чубайс мог бы сэкономить. Россияне бы с удовольствием скинулись ему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one-way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ticket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@osipovy1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lifenews_ru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Чубайс уже долетел на МКС? Или одного его намерения достаточно для развала отрасли?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Fontanka_spb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Чубайс полетит в космос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http://www.fontanka.ru/2012/10/31/091/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Готовить приватизацию астероидов?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FFD7B-5046-47EA-BAF6-F36F8F63B1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1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Пользователь\Documents\0JOB\ExLibris\Единая система представления графиков\Редактура\Фон 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61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bvv@exlibris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rosnano_ru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StasAntonov" TargetMode="External"/><Relationship Id="rId12" Type="http://schemas.openxmlformats.org/officeDocument/2006/relationships/hyperlink" Target="https://twitter.com/tina_kandelaki/status/2643394141409771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KSHN" TargetMode="External"/><Relationship Id="rId11" Type="http://schemas.openxmlformats.org/officeDocument/2006/relationships/hyperlink" Target="https://twitter.com/zavalinvg" TargetMode="External"/><Relationship Id="rId5" Type="http://schemas.openxmlformats.org/officeDocument/2006/relationships/hyperlink" Target="https://twitter.com/korobkov" TargetMode="External"/><Relationship Id="rId10" Type="http://schemas.openxmlformats.org/officeDocument/2006/relationships/hyperlink" Target="https://twitter.com/InnovationsOpen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witter.com/skelic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SHN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skelic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hyperlink" Target="https://twitter.com/VRSoloviev/status/2636122391127080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hyperlink" Target="https://twitter.com/navalny/status/263580739856134144" TargetMode="External"/><Relationship Id="rId5" Type="http://schemas.openxmlformats.org/officeDocument/2006/relationships/hyperlink" Target="https://twitter.com/VRSoloviev" TargetMode="External"/><Relationship Id="rId10" Type="http://schemas.openxmlformats.org/officeDocument/2006/relationships/hyperlink" Target="https://twitter.com/navalny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1026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6885384"/>
            </a:xfrm>
            <a:prstGeom prst="rect">
              <a:avLst/>
            </a:prstGeom>
            <a:noFill/>
          </p:spPr>
        </p:pic>
        <p:pic>
          <p:nvPicPr>
            <p:cNvPr id="1033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357" y="357166"/>
              <a:ext cx="1869287" cy="515178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2071678"/>
            <a:ext cx="8712968" cy="2880320"/>
          </a:xfrm>
          <a:prstGeom prst="roundRect">
            <a:avLst/>
          </a:prstGeom>
          <a:ln w="34925"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Специфика </a:t>
            </a:r>
            <a:r>
              <a:rPr lang="ru-RU" sz="2400" b="1" dirty="0"/>
              <a:t>продвижения информации в </a:t>
            </a:r>
            <a:r>
              <a:rPr lang="ru-RU" sz="2400" b="1" dirty="0" err="1" smtClean="0"/>
              <a:t>Twitter</a:t>
            </a:r>
            <a:r>
              <a:rPr lang="ru-RU" sz="2400" b="1" dirty="0" smtClean="0"/>
              <a:t> 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На примере анализа распространения информации по результатам пресс-конференции РОСНАНО.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</p:grpSpPr>
        <p:pic>
          <p:nvPicPr>
            <p:cNvPr id="6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20" y="857232"/>
            <a:ext cx="4980672" cy="225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478" y="4452989"/>
            <a:ext cx="7632848" cy="214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4679577"/>
            <a:ext cx="2547164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" y="3071810"/>
            <a:ext cx="4980672" cy="164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8176" y="1206097"/>
            <a:ext cx="4023280" cy="140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1778" y="2636912"/>
            <a:ext cx="4011430" cy="183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Дальнейшее распространение критических сообщений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1071546"/>
            <a:ext cx="3858028" cy="817245"/>
          </a:xfrm>
          <a:prstGeom prst="roundRect">
            <a:avLst/>
          </a:prstGeom>
          <a:solidFill>
            <a:schemeClr val="bg1">
              <a:alpha val="70588"/>
            </a:schemeClr>
          </a:solidFill>
          <a:ln w="28575">
            <a:solidFill>
              <a:srgbClr val="508C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RT @</a:t>
            </a:r>
            <a:r>
              <a:rPr lang="en-US" sz="1400" b="1" dirty="0" err="1"/>
              <a:t>tvrain</a:t>
            </a:r>
            <a:r>
              <a:rPr lang="en-US" sz="1400" dirty="0"/>
              <a:t>: </a:t>
            </a:r>
            <a:r>
              <a:rPr lang="ru-RU" sz="1400" dirty="0"/>
              <a:t>При полете в космос вес Чубайса может достигнуть тонны #</a:t>
            </a:r>
            <a:r>
              <a:rPr lang="en-US" sz="1400" dirty="0" err="1"/>
              <a:t>rainnews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tvrain.ru/articles/</a:t>
            </a:r>
            <a:r>
              <a:rPr lang="en-US" sz="1400" dirty="0" err="1">
                <a:solidFill>
                  <a:schemeClr val="bg2">
                    <a:lumMod val="90000"/>
                  </a:schemeClr>
                </a:solidFill>
              </a:rPr>
              <a:t>pri_p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...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2285992"/>
            <a:ext cx="3858028" cy="1055608"/>
          </a:xfrm>
          <a:prstGeom prst="roundRect">
            <a:avLst/>
          </a:prstGeom>
          <a:solidFill>
            <a:schemeClr val="bg1">
              <a:alpha val="70588"/>
            </a:schemeClr>
          </a:solidFill>
          <a:ln w="28575">
            <a:solidFill>
              <a:srgbClr val="508C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RT @</a:t>
            </a:r>
            <a:r>
              <a:rPr lang="ru-RU" sz="1400" b="1" dirty="0" err="1" smtClean="0"/>
              <a:t>rianru</a:t>
            </a:r>
            <a:r>
              <a:rPr lang="ru-RU" sz="1400" dirty="0" smtClean="0"/>
              <a:t>: Чубайс в будущем может отправиться в космос. Кто, интересно, обрадуется этому больше всех?:)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48" y="3071810"/>
            <a:ext cx="3858028" cy="817245"/>
          </a:xfrm>
          <a:prstGeom prst="roundRect">
            <a:avLst/>
          </a:prstGeom>
          <a:solidFill>
            <a:schemeClr val="bg1">
              <a:alpha val="70588"/>
            </a:schemeClr>
          </a:solidFill>
          <a:ln w="28575">
            <a:solidFill>
              <a:srgbClr val="508C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@</a:t>
            </a:r>
            <a:r>
              <a:rPr lang="en-US" sz="1400" b="1" dirty="0" err="1" smtClean="0"/>
              <a:t>sgromov</a:t>
            </a:r>
            <a:r>
              <a:rPr lang="ru-RU" sz="1400" b="1" dirty="0" smtClean="0"/>
              <a:t>@</a:t>
            </a:r>
            <a:r>
              <a:rPr lang="ru-RU" sz="1400" b="1" dirty="0" err="1" smtClean="0"/>
              <a:t>lifenews_ru</a:t>
            </a:r>
            <a:r>
              <a:rPr lang="ru-RU" sz="1400" b="1" dirty="0" smtClean="0"/>
              <a:t> :</a:t>
            </a:r>
            <a:r>
              <a:rPr lang="ru-RU" sz="1400" dirty="0" smtClean="0"/>
              <a:t>Чубайс мог бы сэкономить. Россияне бы с удовольствием скинулись ему на </a:t>
            </a:r>
            <a:r>
              <a:rPr lang="ru-RU" sz="1400" dirty="0" err="1" smtClean="0"/>
              <a:t>one-way</a:t>
            </a:r>
            <a:r>
              <a:rPr lang="ru-RU" sz="1400" dirty="0" smtClean="0"/>
              <a:t> </a:t>
            </a:r>
            <a:r>
              <a:rPr lang="ru-RU" sz="1400" dirty="0" err="1" smtClean="0"/>
              <a:t>ticket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4714884"/>
            <a:ext cx="3858028" cy="817245"/>
          </a:xfrm>
          <a:prstGeom prst="roundRect">
            <a:avLst/>
          </a:prstGeom>
          <a:solidFill>
            <a:schemeClr val="bg1">
              <a:alpha val="70588"/>
            </a:schemeClr>
          </a:solidFill>
          <a:ln w="28575">
            <a:solidFill>
              <a:srgbClr val="508C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@osipovy1@lifenews_ru: </a:t>
            </a:r>
            <a:r>
              <a:rPr lang="ru-RU" sz="1400" dirty="0" smtClean="0"/>
              <a:t>Чубайс уже долетел на МКС? Или одного его намерения достаточно для развала отрасли?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628" y="5715016"/>
            <a:ext cx="3858028" cy="817245"/>
          </a:xfrm>
          <a:prstGeom prst="roundRect">
            <a:avLst/>
          </a:prstGeom>
          <a:solidFill>
            <a:schemeClr val="bg1">
              <a:alpha val="70588"/>
            </a:schemeClr>
          </a:solidFill>
          <a:ln w="28575">
            <a:solidFill>
              <a:srgbClr val="508C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@</a:t>
            </a:r>
            <a:r>
              <a:rPr lang="ru-RU" sz="1400" b="1" dirty="0" err="1" smtClean="0"/>
              <a:t>Fontanka_spb</a:t>
            </a:r>
            <a:r>
              <a:rPr lang="ru-RU" sz="1400" b="1" dirty="0" smtClean="0"/>
              <a:t>: </a:t>
            </a:r>
            <a:r>
              <a:rPr lang="ru-RU" sz="1400" dirty="0" smtClean="0"/>
              <a:t>Чубайс полетит в космос http://www.fontanka.ru/2012/10/31/091/  Готовить приватизацию астероидов?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36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r="281" b="8750"/>
          <a:stretch/>
        </p:blipFill>
        <p:spPr>
          <a:xfrm>
            <a:off x="0" y="857232"/>
            <a:ext cx="9144000" cy="6000768"/>
          </a:xfrm>
        </p:spPr>
      </p:pic>
      <p:pic>
        <p:nvPicPr>
          <p:cNvPr id="30" name="Picture 2" descr="C:\Users\Пользователь\Documents\0JOB\ExLibris\Единая система представления графиков\Редактура\Фон 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57728" y="3024900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728" y="3438008"/>
            <a:ext cx="288032" cy="288032"/>
          </a:xfrm>
          <a:prstGeom prst="ellipse">
            <a:avLst/>
          </a:prstGeom>
          <a:solidFill>
            <a:srgbClr val="BE453B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E453B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728" y="3870056"/>
            <a:ext cx="288032" cy="288032"/>
          </a:xfrm>
          <a:prstGeom prst="ellipse">
            <a:avLst/>
          </a:prstGeom>
          <a:solidFill>
            <a:srgbClr val="6AAA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3048" y="3041958"/>
            <a:ext cx="690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Нейтрал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760" y="3472124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Негатив</a:t>
            </a:r>
            <a:endParaRPr lang="ru-RU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539" y="3872372"/>
            <a:ext cx="657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339933"/>
                </a:solidFill>
              </a:rPr>
              <a:t>Позитив</a:t>
            </a:r>
            <a:endParaRPr lang="ru-RU" sz="1050" dirty="0">
              <a:solidFill>
                <a:srgbClr val="3399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861944"/>
            <a:ext cx="995150" cy="1512168"/>
          </a:xfrm>
          <a:prstGeom prst="rect">
            <a:avLst/>
          </a:prstGeom>
          <a:noFill/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FB594E-A2E3-4B70-92CC-C381D2BA58F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27984" y="423009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5" action="ppaction://hlinksldjump"/>
          </p:cNvPr>
          <p:cNvSpPr/>
          <p:nvPr/>
        </p:nvSpPr>
        <p:spPr>
          <a:xfrm>
            <a:off x="766267" y="573325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1141836" y="1246275"/>
            <a:ext cx="288032" cy="288032"/>
          </a:xfrm>
          <a:prstGeom prst="ellipse">
            <a:avLst/>
          </a:prstGeom>
          <a:solidFill>
            <a:srgbClr val="BE453B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5796136" y="5991876"/>
            <a:ext cx="288032" cy="288032"/>
          </a:xfrm>
          <a:prstGeom prst="ellipse">
            <a:avLst/>
          </a:prstGeom>
          <a:solidFill>
            <a:srgbClr val="BE453B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3203848" y="5085184"/>
            <a:ext cx="288032" cy="288032"/>
          </a:xfrm>
          <a:prstGeom prst="ellipse">
            <a:avLst/>
          </a:prstGeom>
          <a:solidFill>
            <a:srgbClr val="BE453B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5652120" y="2573912"/>
            <a:ext cx="288032" cy="288032"/>
          </a:xfrm>
          <a:prstGeom prst="ellipse">
            <a:avLst/>
          </a:prstGeom>
          <a:solidFill>
            <a:srgbClr val="6AAA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" action="ppaction://noaction"/>
          </p:cNvPr>
          <p:cNvSpPr/>
          <p:nvPr/>
        </p:nvSpPr>
        <p:spPr>
          <a:xfrm>
            <a:off x="4427984" y="2060848"/>
            <a:ext cx="288032" cy="288032"/>
          </a:xfrm>
          <a:prstGeom prst="ellipse">
            <a:avLst/>
          </a:prstGeom>
          <a:solidFill>
            <a:srgbClr val="6AAA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5802940" y="2060848"/>
            <a:ext cx="288032" cy="288032"/>
          </a:xfrm>
          <a:prstGeom prst="ellipse">
            <a:avLst/>
          </a:prstGeom>
          <a:solidFill>
            <a:srgbClr val="6AAA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hlinkClick r:id="rId6" action="ppaction://hlinksldjump"/>
          </p:cNvPr>
          <p:cNvSpPr/>
          <p:nvPr/>
        </p:nvSpPr>
        <p:spPr>
          <a:xfrm>
            <a:off x="5650448" y="1335568"/>
            <a:ext cx="288032" cy="288032"/>
          </a:xfrm>
          <a:prstGeom prst="ellipse">
            <a:avLst/>
          </a:prstGeom>
          <a:solidFill>
            <a:srgbClr val="6AAA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hlinkClick r:id="" action="ppaction://noaction"/>
          </p:cNvPr>
          <p:cNvSpPr/>
          <p:nvPr/>
        </p:nvSpPr>
        <p:spPr>
          <a:xfrm>
            <a:off x="4427984" y="2737740"/>
            <a:ext cx="288032" cy="288032"/>
          </a:xfrm>
          <a:prstGeom prst="ellipse">
            <a:avLst/>
          </a:prstGeom>
          <a:solidFill>
            <a:srgbClr val="6AAA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85852" y="857232"/>
            <a:ext cx="6572296" cy="1588"/>
          </a:xfrm>
          <a:prstGeom prst="line">
            <a:avLst/>
          </a:prstGeom>
          <a:ln>
            <a:solidFill>
              <a:srgbClr val="611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9" descr="C:\Users\Пользователь\Documents\0JOB\ExLibris\Единая система представления графиков\Редактура\Лог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14291"/>
            <a:ext cx="869155" cy="23954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Схема дискуссий в </a:t>
            </a:r>
            <a:r>
              <a:rPr lang="en-US" sz="2000" b="1" dirty="0" smtClean="0">
                <a:latin typeface="+mj-lt"/>
                <a:cs typeface="Tahoma" pitchFamily="34" charset="0"/>
              </a:rPr>
              <a:t>Twitter.com</a:t>
            </a:r>
            <a:endParaRPr lang="ru-RU" sz="2000" b="1" dirty="0" smtClean="0"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0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</p:grpSpPr>
        <p:pic>
          <p:nvPicPr>
            <p:cNvPr id="11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696" y="1503479"/>
            <a:ext cx="8165760" cy="453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Семантический анализ сообщений</a:t>
            </a:r>
          </a:p>
        </p:txBody>
      </p:sp>
    </p:spTree>
    <p:extLst>
      <p:ext uri="{BB962C8B-B14F-4D97-AF65-F5344CB8AC3E}">
        <p14:creationId xmlns:p14="http://schemas.microsoft.com/office/powerpoint/2010/main" val="250692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0JOB\ExLibris\Единая система представления графиков\Редактура\Фон 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ocuments\0JOB\ExLibris\Единая система представления графиков\Редактура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57" y="384550"/>
            <a:ext cx="1869287" cy="51517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2143116"/>
            <a:ext cx="8712968" cy="2880320"/>
          </a:xfrm>
          <a:prstGeom prst="roundRect">
            <a:avLst/>
          </a:prstGeom>
          <a:ln w="34925"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</a:t>
            </a:r>
            <a:r>
              <a:rPr lang="ru-RU" sz="2400" b="1" dirty="0" smtClean="0"/>
              <a:t>ладимир Блинов</a:t>
            </a:r>
            <a:br>
              <a:rPr lang="ru-RU" sz="2400" b="1" dirty="0" smtClean="0"/>
            </a:br>
            <a:r>
              <a:rPr lang="ru-RU" sz="2400" dirty="0"/>
              <a:t>Руководитель отдела </a:t>
            </a:r>
            <a:r>
              <a:rPr lang="en-US" sz="2400" dirty="0" err="1" smtClean="0"/>
              <a:t>R'n'D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b="1" dirty="0" smtClean="0"/>
              <a:t>T: </a:t>
            </a:r>
            <a:r>
              <a:rPr lang="ru-RU" sz="2000" dirty="0" smtClean="0"/>
              <a:t>+</a:t>
            </a:r>
            <a:r>
              <a:rPr lang="ru-RU" sz="2000" dirty="0"/>
              <a:t>7 (495) 221-11-02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@: </a:t>
            </a:r>
            <a:r>
              <a:rPr lang="ru-RU" sz="2000" u="sng" dirty="0" smtClean="0">
                <a:hlinkClick r:id="rId5"/>
              </a:rPr>
              <a:t>bvv@exlibris.ru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0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Пользователь\Documents\0JOB\ExLibris\Презентаза 8 апр\401930_tumannost_orel_xabbl_teleskop_zvezdy_kosmos_1920x1200_(www.GdeFon.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Picture 2" descr="C:\Users\Пользователь\Documents\0JOB\ExLibris\Единая система представления графиков\Редактура\Фон 2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62" name="Прямоугольник 6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Информационное поле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85852" y="857232"/>
            <a:ext cx="6572296" cy="1588"/>
          </a:xfrm>
          <a:prstGeom prst="line">
            <a:avLst/>
          </a:prstGeom>
          <a:ln>
            <a:solidFill>
              <a:srgbClr val="611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Пользователь\Documents\0JOB\ExLibris\Презентаза 8 апр\lup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071678"/>
            <a:ext cx="4500594" cy="4416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29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 descr="C:\Users\Пользователь\Documents\0JOB\ExLibris\Единая система представления графиков\Редактура\Фон 2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62" name="Прямоугольник 6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Деформация информации в сети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FB594E-A2E3-4B70-92CC-C381D2BA58F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5" name="Picture 3" descr="C:\Users\Пользователь\Documents\0JOB\ExLibris\Презентаза 8 апр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1458229" cy="1643074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Documents\0JOB\ExLibris\Презентаза 8 апр\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643050"/>
            <a:ext cx="1521630" cy="1714512"/>
          </a:xfrm>
          <a:prstGeom prst="rect">
            <a:avLst/>
          </a:prstGeom>
          <a:noFill/>
        </p:spPr>
      </p:pic>
      <p:pic>
        <p:nvPicPr>
          <p:cNvPr id="3078" name="Picture 6" descr="C:\Users\Пользователь\Documents\0JOB\ExLibris\Презентаза 8 апр\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071678"/>
            <a:ext cx="1857388" cy="2092831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ocuments\0JOB\ExLibris\Презентаза 8 апр\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71744"/>
            <a:ext cx="2028840" cy="228601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ocuments\0JOB\ExLibris\Презентаза 8 апр\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3071810"/>
            <a:ext cx="2624454" cy="2957131"/>
          </a:xfrm>
          <a:prstGeom prst="rect">
            <a:avLst/>
          </a:prstGeom>
          <a:noFill/>
        </p:spPr>
      </p:pic>
      <p:pic>
        <p:nvPicPr>
          <p:cNvPr id="3083" name="Picture 11" descr="C:\Users\Пользователь\Documents\0JOB\ExLibris\1 апреля\twitter-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4787" y="5152994"/>
            <a:ext cx="795742" cy="803695"/>
          </a:xfrm>
          <a:prstGeom prst="rect">
            <a:avLst/>
          </a:prstGeom>
          <a:noFill/>
        </p:spPr>
      </p:pic>
      <p:pic>
        <p:nvPicPr>
          <p:cNvPr id="3084" name="Picture 12" descr="C:\Users\Пользователь\Documents\0JOB\ExLibris\1 апреля\600px-Logo_facebook_f-convertido-1024x102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15387" y="3730356"/>
            <a:ext cx="795300" cy="795300"/>
          </a:xfrm>
          <a:prstGeom prst="rect">
            <a:avLst/>
          </a:prstGeom>
          <a:noFill/>
        </p:spPr>
      </p:pic>
      <p:pic>
        <p:nvPicPr>
          <p:cNvPr id="3085" name="Picture 13" descr="C:\Users\Пользователь\Documents\0JOB\ExLibris\1 апреля\vkontakte-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4345742"/>
            <a:ext cx="795300" cy="7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5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0JOB\ExLibris\Единая система представления графиков\Редактур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0"/>
            <a:ext cx="881053" cy="242819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</p:grpSpPr>
        <p:pic>
          <p:nvPicPr>
            <p:cNvPr id="10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62" name="Прямоугольник 6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Информация о пресс-конференции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FB594E-A2E3-4B70-92CC-C381D2BA58F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6027" y="1157843"/>
            <a:ext cx="8019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/>
              <a:t>31 </a:t>
            </a:r>
            <a:r>
              <a:rPr lang="ru-RU" sz="1400" dirty="0"/>
              <a:t>октября 2012 года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err="1" smtClean="0"/>
              <a:t>Virgin</a:t>
            </a:r>
            <a:r>
              <a:rPr lang="ru-RU" sz="1400" b="1" dirty="0" smtClean="0"/>
              <a:t> </a:t>
            </a:r>
            <a:r>
              <a:rPr lang="ru-RU" sz="1400" b="1" dirty="0" err="1"/>
              <a:t>Green</a:t>
            </a:r>
            <a:r>
              <a:rPr lang="ru-RU" sz="1400" b="1" dirty="0"/>
              <a:t> </a:t>
            </a:r>
            <a:r>
              <a:rPr lang="ru-RU" sz="1400" b="1" dirty="0" err="1"/>
              <a:t>Fund</a:t>
            </a:r>
            <a:r>
              <a:rPr lang="ru-RU" sz="1400" dirty="0"/>
              <a:t>, </a:t>
            </a:r>
            <a:r>
              <a:rPr lang="ru-RU" sz="1400" b="1" dirty="0" err="1"/>
              <a:t>Virgin</a:t>
            </a:r>
            <a:r>
              <a:rPr lang="ru-RU" sz="1400" b="1" dirty="0"/>
              <a:t> </a:t>
            </a:r>
            <a:r>
              <a:rPr lang="ru-RU" sz="1400" b="1" dirty="0" err="1"/>
              <a:t>Group</a:t>
            </a:r>
            <a:r>
              <a:rPr lang="ru-RU" sz="1400" b="1" dirty="0"/>
              <a:t> </a:t>
            </a:r>
            <a:r>
              <a:rPr lang="ru-RU" sz="1400" dirty="0"/>
              <a:t>и </a:t>
            </a:r>
            <a:r>
              <a:rPr lang="ru-RU" sz="1400" b="1" dirty="0"/>
              <a:t>РОСНАНО Капитал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>Пресс-конференция </a:t>
            </a:r>
            <a:r>
              <a:rPr lang="ru-RU" sz="1400" dirty="0"/>
              <a:t>в рамках форума «Открытые инновации»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Создание фонда </a:t>
            </a:r>
            <a:r>
              <a:rPr lang="ru-RU" sz="1400" b="1" dirty="0"/>
              <a:t>VGF </a:t>
            </a:r>
            <a:r>
              <a:rPr lang="ru-RU" sz="1400" b="1" dirty="0" err="1"/>
              <a:t>Emerging</a:t>
            </a:r>
            <a:r>
              <a:rPr lang="ru-RU" sz="1400" b="1" dirty="0"/>
              <a:t> </a:t>
            </a:r>
            <a:r>
              <a:rPr lang="ru-RU" sz="1400" b="1" dirty="0" err="1"/>
              <a:t>Market</a:t>
            </a:r>
            <a:r>
              <a:rPr lang="ru-RU" sz="1400" b="1" dirty="0"/>
              <a:t> </a:t>
            </a:r>
            <a:r>
              <a:rPr lang="ru-RU" sz="1400" b="1" dirty="0" err="1"/>
              <a:t>Growth</a:t>
            </a:r>
            <a:r>
              <a:rPr lang="ru-RU" sz="1400" b="1" dirty="0"/>
              <a:t> I. L. P. </a:t>
            </a:r>
            <a:endParaRPr lang="ru-RU" sz="1400" b="1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/>
          <a:stretch/>
        </p:blipFill>
        <p:spPr>
          <a:xfrm>
            <a:off x="714348" y="2297843"/>
            <a:ext cx="7858180" cy="393946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97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</p:grpSpPr>
        <p:pic>
          <p:nvPicPr>
            <p:cNvPr id="10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62" name="Прямоугольник 6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Анализ ситуации в </a:t>
            </a:r>
            <a:r>
              <a:rPr lang="en-US" sz="2000" b="1" dirty="0" smtClean="0">
                <a:latin typeface="+mj-lt"/>
                <a:cs typeface="Tahoma" pitchFamily="34" charset="0"/>
              </a:rPr>
              <a:t>Twitter</a:t>
            </a:r>
            <a:endParaRPr lang="ru-RU" sz="2000" b="1" dirty="0" smtClean="0">
              <a:latin typeface="+mj-lt"/>
              <a:cs typeface="Tahoma" pitchFamily="34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FB594E-A2E3-4B70-92CC-C381D2BA58F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4643438" y="1214422"/>
            <a:ext cx="316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Тональность сообщений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10003"/>
              </p:ext>
            </p:extLst>
          </p:nvPr>
        </p:nvGraphicFramePr>
        <p:xfrm>
          <a:off x="539552" y="1729681"/>
          <a:ext cx="32403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37897333"/>
              </p:ext>
            </p:extLst>
          </p:nvPr>
        </p:nvGraphicFramePr>
        <p:xfrm>
          <a:off x="4427984" y="1785926"/>
          <a:ext cx="4406271" cy="35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572000" y="1714488"/>
            <a:ext cx="4000528" cy="3643338"/>
          </a:xfrm>
          <a:prstGeom prst="roundRect">
            <a:avLst>
              <a:gd name="adj" fmla="val 3171"/>
            </a:avLst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1714488"/>
            <a:ext cx="4000528" cy="3643338"/>
          </a:xfrm>
          <a:prstGeom prst="roundRect">
            <a:avLst>
              <a:gd name="adj" fmla="val 3171"/>
            </a:avLst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34" y="1214422"/>
            <a:ext cx="316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Динамика сообщений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</p:grpSpPr>
        <p:pic>
          <p:nvPicPr>
            <p:cNvPr id="10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FB594E-A2E3-4B70-92CC-C381D2BA58F4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28596" y="3214686"/>
            <a:ext cx="8103844" cy="522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03648" y="3140968"/>
            <a:ext cx="144016" cy="144016"/>
          </a:xfrm>
          <a:prstGeom prst="ellipse">
            <a:avLst/>
          </a:prstGeom>
          <a:solidFill>
            <a:srgbClr val="6AAA50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1880" y="3167968"/>
            <a:ext cx="144016" cy="144016"/>
          </a:xfrm>
          <a:prstGeom prst="ellipse">
            <a:avLst/>
          </a:prstGeom>
          <a:solidFill>
            <a:srgbClr val="A882DA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69987" y="3160224"/>
            <a:ext cx="144016" cy="144016"/>
          </a:xfrm>
          <a:prstGeom prst="ellipse">
            <a:avLst/>
          </a:prstGeom>
          <a:solidFill>
            <a:srgbClr val="BE4538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59341" y="3160224"/>
            <a:ext cx="144016" cy="144016"/>
          </a:xfrm>
          <a:prstGeom prst="ellipse">
            <a:avLst/>
          </a:prstGeom>
          <a:solidFill>
            <a:srgbClr val="BE4538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44749" y="3167968"/>
            <a:ext cx="144016" cy="144016"/>
          </a:xfrm>
          <a:prstGeom prst="ellipse">
            <a:avLst/>
          </a:prstGeom>
          <a:solidFill>
            <a:srgbClr val="BE4538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7" idx="2"/>
          </p:cNvCxnSpPr>
          <p:nvPr/>
        </p:nvCxnSpPr>
        <p:spPr>
          <a:xfrm>
            <a:off x="1475656" y="2420888"/>
            <a:ext cx="0" cy="720080"/>
          </a:xfrm>
          <a:prstGeom prst="straightConnector1">
            <a:avLst/>
          </a:prstGeom>
          <a:ln>
            <a:solidFill>
              <a:srgbClr val="6AAA50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67544" y="979696"/>
            <a:ext cx="2016224" cy="1441192"/>
          </a:xfrm>
          <a:prstGeom prst="roundRect">
            <a:avLst/>
          </a:prstGeom>
          <a:solidFill>
            <a:srgbClr val="6AAA50"/>
          </a:solidFill>
          <a:ln>
            <a:solidFill>
              <a:srgbClr val="D9D9D9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Комментарии участников пресс-конференции в режиме реального времени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21658" y="2555031"/>
            <a:ext cx="1107996" cy="307777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31 </a:t>
            </a:r>
            <a:r>
              <a:rPr lang="ru-RU" sz="1400" b="1" dirty="0" err="1" smtClean="0"/>
              <a:t>окт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339933"/>
                </a:solidFill>
              </a:rPr>
              <a:t>11:37</a:t>
            </a:r>
            <a:endParaRPr lang="ru-RU" sz="1400" b="1" dirty="0">
              <a:solidFill>
                <a:srgbClr val="339933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563888" y="2276872"/>
            <a:ext cx="0" cy="864096"/>
          </a:xfrm>
          <a:prstGeom prst="straightConnector1">
            <a:avLst/>
          </a:prstGeom>
          <a:ln>
            <a:solidFill>
              <a:srgbClr val="A882DA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55776" y="1556792"/>
            <a:ext cx="2016224" cy="721112"/>
          </a:xfrm>
          <a:prstGeom prst="roundRect">
            <a:avLst/>
          </a:prstGeom>
          <a:solidFill>
            <a:srgbClr val="A882DA"/>
          </a:solidFill>
          <a:ln>
            <a:solidFill>
              <a:srgbClr val="D9D9D9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Комментарии основной части СМИ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32" idx="0"/>
            <a:endCxn id="23" idx="4"/>
          </p:cNvCxnSpPr>
          <p:nvPr/>
        </p:nvCxnSpPr>
        <p:spPr>
          <a:xfrm flipV="1">
            <a:off x="3841995" y="3304240"/>
            <a:ext cx="0" cy="586873"/>
          </a:xfrm>
          <a:prstGeom prst="straightConnector1">
            <a:avLst/>
          </a:prstGeom>
          <a:ln>
            <a:solidFill>
              <a:srgbClr val="BE4538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000364" y="3891113"/>
            <a:ext cx="1683262" cy="690015"/>
          </a:xfrm>
          <a:prstGeom prst="roundRect">
            <a:avLst/>
          </a:prstGeom>
          <a:solidFill>
            <a:srgbClr val="BE4538">
              <a:alpha val="69804"/>
            </a:srgbClr>
          </a:solidFill>
          <a:ln>
            <a:solidFill>
              <a:srgbClr val="D9D9D9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Запись Алексея Навального</a:t>
            </a:r>
          </a:p>
        </p:txBody>
      </p:sp>
      <p:cxnSp>
        <p:nvCxnSpPr>
          <p:cNvPr id="33" name="Прямая со стрелкой 32"/>
          <p:cNvCxnSpPr>
            <a:endCxn id="24" idx="4"/>
          </p:cNvCxnSpPr>
          <p:nvPr/>
        </p:nvCxnSpPr>
        <p:spPr>
          <a:xfrm flipV="1">
            <a:off x="5529077" y="3304240"/>
            <a:ext cx="2272" cy="562257"/>
          </a:xfrm>
          <a:prstGeom prst="straightConnector1">
            <a:avLst/>
          </a:prstGeom>
          <a:ln>
            <a:solidFill>
              <a:srgbClr val="BE4538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741272" y="3866497"/>
            <a:ext cx="1677680" cy="714464"/>
          </a:xfrm>
          <a:prstGeom prst="roundRect">
            <a:avLst/>
          </a:prstGeom>
          <a:solidFill>
            <a:srgbClr val="BE4538">
              <a:alpha val="69804"/>
            </a:srgbClr>
          </a:solidFill>
          <a:ln>
            <a:solidFill>
              <a:srgbClr val="D9D9D9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Запись Владимира Соловьева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023505" y="2555031"/>
            <a:ext cx="1117614" cy="307777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31 </a:t>
            </a:r>
            <a:r>
              <a:rPr lang="ru-RU" sz="1400" b="1" dirty="0" err="1" smtClean="0"/>
              <a:t>окт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A882DA"/>
                </a:solidFill>
              </a:rPr>
              <a:t>13:00</a:t>
            </a:r>
            <a:endParaRPr lang="ru-RU" sz="1400" b="1" dirty="0">
              <a:solidFill>
                <a:srgbClr val="A882D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9667" y="3438353"/>
            <a:ext cx="1117614" cy="307777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31 </a:t>
            </a:r>
            <a:r>
              <a:rPr lang="ru-RU" sz="1400" b="1" dirty="0" err="1" smtClean="0"/>
              <a:t>окт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3300"/>
                </a:solidFill>
              </a:rPr>
              <a:t>13:58</a:t>
            </a:r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70270" y="3438353"/>
            <a:ext cx="1117614" cy="307777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31 </a:t>
            </a:r>
            <a:r>
              <a:rPr lang="ru-RU" sz="1400" b="1" dirty="0" err="1" smtClean="0"/>
              <a:t>окт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3300"/>
                </a:solidFill>
              </a:rPr>
              <a:t>16:03</a:t>
            </a:r>
            <a:endParaRPr lang="ru-RU" sz="1400" b="1" dirty="0">
              <a:solidFill>
                <a:srgbClr val="FF3300"/>
              </a:solidFill>
            </a:endParaRPr>
          </a:p>
        </p:txBody>
      </p:sp>
      <p:cxnSp>
        <p:nvCxnSpPr>
          <p:cNvPr id="38" name="Прямая со стрелкой 37"/>
          <p:cNvCxnSpPr>
            <a:endCxn id="25" idx="4"/>
          </p:cNvCxnSpPr>
          <p:nvPr/>
        </p:nvCxnSpPr>
        <p:spPr>
          <a:xfrm flipV="1">
            <a:off x="6916757" y="3311984"/>
            <a:ext cx="0" cy="1341152"/>
          </a:xfrm>
          <a:prstGeom prst="straightConnector1">
            <a:avLst/>
          </a:prstGeom>
          <a:ln>
            <a:solidFill>
              <a:srgbClr val="BE4538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6077917" y="4641777"/>
            <a:ext cx="1677680" cy="714464"/>
          </a:xfrm>
          <a:prstGeom prst="roundRect">
            <a:avLst/>
          </a:prstGeom>
          <a:solidFill>
            <a:srgbClr val="BE4538">
              <a:alpha val="69804"/>
            </a:srgbClr>
          </a:solidFill>
          <a:ln>
            <a:solidFill>
              <a:srgbClr val="D9D9D9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Запись пользователя </a:t>
            </a:r>
            <a:r>
              <a:rPr lang="en-US" sz="1600" dirty="0" err="1" smtClean="0"/>
              <a:t>bobondiga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357950" y="3438353"/>
            <a:ext cx="1055097" cy="307777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1 ноя </a:t>
            </a:r>
            <a:r>
              <a:rPr lang="ru-RU" sz="1400" b="1" dirty="0" smtClean="0">
                <a:solidFill>
                  <a:srgbClr val="FF3300"/>
                </a:solidFill>
              </a:rPr>
              <a:t>19:53</a:t>
            </a:r>
            <a:endParaRPr lang="ru-RU" sz="1400" b="1" dirty="0">
              <a:solidFill>
                <a:srgbClr val="FF33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076370" y="3087269"/>
            <a:ext cx="0" cy="308193"/>
          </a:xfrm>
          <a:prstGeom prst="line">
            <a:avLst/>
          </a:prstGeom>
          <a:ln>
            <a:solidFill>
              <a:srgbClr val="6AAA5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28596" y="3058434"/>
            <a:ext cx="0" cy="308193"/>
          </a:xfrm>
          <a:prstGeom prst="line">
            <a:avLst/>
          </a:prstGeom>
          <a:ln>
            <a:solidFill>
              <a:srgbClr val="6AAA5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812360" y="3140968"/>
            <a:ext cx="0" cy="308193"/>
          </a:xfrm>
          <a:prstGeom prst="line">
            <a:avLst/>
          </a:prstGeom>
          <a:ln>
            <a:solidFill>
              <a:srgbClr val="6AAA5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767377" y="2616514"/>
            <a:ext cx="617986" cy="441920"/>
          </a:xfrm>
          <a:prstGeom prst="ellipse">
            <a:avLst/>
          </a:prstGeom>
          <a:solidFill>
            <a:srgbClr val="96C694"/>
          </a:solidFill>
          <a:ln>
            <a:solidFill>
              <a:srgbClr val="6AAA5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1 ноя</a:t>
            </a:r>
            <a:endParaRPr lang="ru-RU" sz="1050" b="1" dirty="0"/>
          </a:p>
        </p:txBody>
      </p:sp>
      <p:sp>
        <p:nvSpPr>
          <p:cNvPr id="45" name="Овал 44"/>
          <p:cNvSpPr/>
          <p:nvPr/>
        </p:nvSpPr>
        <p:spPr>
          <a:xfrm>
            <a:off x="7503367" y="2673296"/>
            <a:ext cx="617986" cy="441920"/>
          </a:xfrm>
          <a:prstGeom prst="ellipse">
            <a:avLst/>
          </a:prstGeom>
          <a:solidFill>
            <a:srgbClr val="96C694"/>
          </a:solidFill>
          <a:ln>
            <a:solidFill>
              <a:srgbClr val="6AAA5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2 ноя</a:t>
            </a:r>
            <a:endParaRPr lang="ru-RU" sz="1050" b="1" dirty="0"/>
          </a:p>
        </p:txBody>
      </p:sp>
      <p:sp>
        <p:nvSpPr>
          <p:cNvPr id="46" name="Овал 45"/>
          <p:cNvSpPr/>
          <p:nvPr/>
        </p:nvSpPr>
        <p:spPr>
          <a:xfrm>
            <a:off x="142844" y="2608770"/>
            <a:ext cx="617986" cy="441920"/>
          </a:xfrm>
          <a:prstGeom prst="ellipse">
            <a:avLst/>
          </a:prstGeom>
          <a:solidFill>
            <a:srgbClr val="96C694"/>
          </a:solidFill>
          <a:ln>
            <a:solidFill>
              <a:srgbClr val="6AAA5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31 </a:t>
            </a:r>
            <a:r>
              <a:rPr lang="ru-RU" sz="1050" b="1" dirty="0" err="1" smtClean="0"/>
              <a:t>окт</a:t>
            </a:r>
            <a:endParaRPr lang="ru-RU" sz="105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7544" y="3481705"/>
            <a:ext cx="2448272" cy="384792"/>
          </a:xfrm>
          <a:prstGeom prst="roundRect">
            <a:avLst/>
          </a:prstGeom>
          <a:solidFill>
            <a:srgbClr val="96C69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hlinkClick r:id="rId5"/>
              </a:rPr>
              <a:t>Коробков★Землянский</a:t>
            </a:r>
            <a:r>
              <a:rPr lang="ru-RU" sz="1400" b="1" dirty="0"/>
              <a:t> </a:t>
            </a:r>
            <a:r>
              <a:rPr lang="en-US" sz="1400" dirty="0">
                <a:solidFill>
                  <a:schemeClr val="tx1"/>
                </a:solidFill>
                <a:hlinkClick r:id="rId6"/>
              </a:rPr>
              <a:t>‏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tx1"/>
                </a:solidFill>
              </a:rPr>
              <a:t>@</a:t>
            </a:r>
            <a:r>
              <a:rPr lang="en-US" sz="1400" dirty="0" err="1" smtClean="0">
                <a:solidFill>
                  <a:schemeClr val="tx1"/>
                </a:solidFill>
              </a:rPr>
              <a:t>korobkov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11:37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7543" y="3916486"/>
            <a:ext cx="2448273" cy="384792"/>
          </a:xfrm>
          <a:prstGeom prst="roundRect">
            <a:avLst/>
          </a:prstGeom>
          <a:solidFill>
            <a:srgbClr val="96C69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hlinkClick r:id="rId7"/>
              </a:rPr>
              <a:t>Станислав </a:t>
            </a:r>
            <a:r>
              <a:rPr lang="ru-RU" sz="1400" b="1" u="sng" dirty="0" smtClean="0">
                <a:hlinkClick r:id="rId7"/>
              </a:rPr>
              <a:t>Антонов</a:t>
            </a:r>
            <a:r>
              <a:rPr lang="ru-RU" sz="1400" b="1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(@</a:t>
            </a:r>
            <a:r>
              <a:rPr lang="ru-RU" sz="1400" u="sng" dirty="0">
                <a:solidFill>
                  <a:schemeClr val="tx1"/>
                </a:solidFill>
              </a:rPr>
              <a:t>‏</a:t>
            </a:r>
            <a:r>
              <a:rPr lang="en-US" sz="1400" dirty="0" err="1" smtClean="0">
                <a:solidFill>
                  <a:schemeClr val="tx1"/>
                </a:solidFill>
              </a:rPr>
              <a:t>StasAntonov</a:t>
            </a:r>
            <a:r>
              <a:rPr lang="ru-RU" sz="1400" dirty="0" smtClean="0">
                <a:solidFill>
                  <a:schemeClr val="tx1"/>
                </a:solidFill>
              </a:rPr>
              <a:t>) </a:t>
            </a:r>
            <a:r>
              <a:rPr lang="ru-RU" sz="1400" b="1" dirty="0" smtClean="0">
                <a:solidFill>
                  <a:schemeClr val="accent2"/>
                </a:solidFill>
              </a:rPr>
              <a:t>11:42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67542" y="5356240"/>
            <a:ext cx="2448271" cy="272181"/>
          </a:xfrm>
          <a:prstGeom prst="roundRect">
            <a:avLst/>
          </a:prstGeom>
          <a:solidFill>
            <a:srgbClr val="96C69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hlinkClick r:id="rId8"/>
              </a:rPr>
              <a:t>Rosnano_ru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11:42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5360" y="4301278"/>
            <a:ext cx="2448272" cy="420470"/>
          </a:xfrm>
          <a:prstGeom prst="roundRect">
            <a:avLst/>
          </a:prstGeom>
          <a:solidFill>
            <a:srgbClr val="96C69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hlinkClick r:id="rId9"/>
              </a:rPr>
              <a:t>Andrey Yablonskikh</a:t>
            </a:r>
            <a:r>
              <a:rPr lang="ru-RU" sz="1400" b="1" dirty="0"/>
              <a:t> </a:t>
            </a:r>
            <a:r>
              <a:rPr lang="ru-RU" sz="1400" dirty="0">
                <a:solidFill>
                  <a:schemeClr val="tx1"/>
                </a:solidFill>
              </a:rPr>
              <a:t>(@</a:t>
            </a:r>
            <a:r>
              <a:rPr lang="en-US" sz="1400" dirty="0" err="1" smtClean="0">
                <a:solidFill>
                  <a:schemeClr val="tx1"/>
                </a:solidFill>
              </a:rPr>
              <a:t>skelick</a:t>
            </a:r>
            <a:r>
              <a:rPr lang="ru-RU" sz="1400" dirty="0" smtClean="0">
                <a:solidFill>
                  <a:schemeClr val="tx1"/>
                </a:solidFill>
              </a:rPr>
              <a:t>) </a:t>
            </a:r>
            <a:r>
              <a:rPr lang="ru-RU" sz="1400" b="1" dirty="0" smtClean="0">
                <a:solidFill>
                  <a:schemeClr val="accent2"/>
                </a:solidFill>
              </a:rPr>
              <a:t>11:39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5359" y="4767086"/>
            <a:ext cx="2448273" cy="282072"/>
          </a:xfrm>
          <a:prstGeom prst="roundRect">
            <a:avLst/>
          </a:prstGeom>
          <a:solidFill>
            <a:srgbClr val="96C69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hlinkClick r:id="rId10"/>
              </a:rPr>
              <a:t>InnovationsOpen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11:38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67545" y="5068039"/>
            <a:ext cx="2448272" cy="281379"/>
          </a:xfrm>
          <a:prstGeom prst="roundRect">
            <a:avLst/>
          </a:prstGeom>
          <a:solidFill>
            <a:srgbClr val="96C69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hlinkClick r:id="rId11"/>
              </a:rPr>
              <a:t>Zavalinvg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11:47, 11:59</a:t>
            </a:r>
            <a:r>
              <a:rPr lang="ru-RU" sz="1400" b="1" dirty="0" smtClean="0"/>
              <a:t>  </a:t>
            </a:r>
            <a:endParaRPr lang="ru-RU" sz="14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55579" y="2420888"/>
            <a:ext cx="0" cy="1060817"/>
          </a:xfrm>
          <a:prstGeom prst="line">
            <a:avLst/>
          </a:prstGeom>
          <a:ln w="19050">
            <a:solidFill>
              <a:srgbClr val="6AAA50"/>
            </a:solidFill>
            <a:headEnd type="oval"/>
            <a:tailEnd type="oval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Правая фигурная скобка 53"/>
          <p:cNvSpPr/>
          <p:nvPr/>
        </p:nvSpPr>
        <p:spPr>
          <a:xfrm rot="5400000">
            <a:off x="3044785" y="2842319"/>
            <a:ext cx="308992" cy="5777207"/>
          </a:xfrm>
          <a:prstGeom prst="rightBrace">
            <a:avLst>
              <a:gd name="adj1" fmla="val 115084"/>
              <a:gd name="adj2" fmla="val 50176"/>
            </a:avLst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фигурная скобка 54"/>
          <p:cNvSpPr/>
          <p:nvPr/>
        </p:nvSpPr>
        <p:spPr>
          <a:xfrm rot="5400000">
            <a:off x="7156715" y="4507597"/>
            <a:ext cx="306894" cy="2444556"/>
          </a:xfrm>
          <a:prstGeom prst="rightBrace">
            <a:avLst>
              <a:gd name="adj1" fmla="val 115084"/>
              <a:gd name="adj2" fmla="val 50176"/>
            </a:avLst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26972" y="5868561"/>
            <a:ext cx="55446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Активное обсуждение в </a:t>
            </a:r>
            <a:r>
              <a:rPr lang="en-US" sz="1600" dirty="0" smtClean="0"/>
              <a:t>Twitter</a:t>
            </a:r>
            <a:r>
              <a:rPr lang="ru-RU" sz="1600" dirty="0" smtClean="0"/>
              <a:t> в день проведения </a:t>
            </a:r>
            <a:br>
              <a:rPr lang="ru-RU" sz="1600" dirty="0" smtClean="0"/>
            </a:br>
            <a:r>
              <a:rPr lang="ru-RU" sz="1600" dirty="0" smtClean="0"/>
              <a:t>пресс-конференции</a:t>
            </a:r>
            <a:endParaRPr lang="ru-R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6101425" y="5898758"/>
            <a:ext cx="244329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Информационный шлейф</a:t>
            </a:r>
            <a:endParaRPr lang="ru-RU" sz="1600" dirty="0"/>
          </a:p>
        </p:txBody>
      </p:sp>
      <p:sp>
        <p:nvSpPr>
          <p:cNvPr id="58" name="Скругленный прямоугольник 57">
            <a:hlinkClick r:id="rId12"/>
          </p:cNvPr>
          <p:cNvSpPr/>
          <p:nvPr/>
        </p:nvSpPr>
        <p:spPr>
          <a:xfrm>
            <a:off x="7166561" y="1340768"/>
            <a:ext cx="1796277" cy="771691"/>
          </a:xfrm>
          <a:prstGeom prst="roundRect">
            <a:avLst/>
          </a:prstGeom>
          <a:solidFill>
            <a:srgbClr val="6AAA50"/>
          </a:solidFill>
          <a:ln>
            <a:solidFill>
              <a:srgbClr val="D9D9D9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Запись Тины Канделаки (</a:t>
            </a:r>
            <a:r>
              <a:rPr lang="en-US" sz="1600" dirty="0" smtClean="0"/>
              <a:t>@</a:t>
            </a:r>
            <a:r>
              <a:rPr lang="en-US" sz="1600" dirty="0" err="1" smtClean="0"/>
              <a:t>tina_kandelaki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8193361" y="2112459"/>
            <a:ext cx="0" cy="1055183"/>
          </a:xfrm>
          <a:prstGeom prst="straightConnector1">
            <a:avLst/>
          </a:prstGeom>
          <a:ln>
            <a:solidFill>
              <a:srgbClr val="6AAA50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65812" y="2276872"/>
            <a:ext cx="1055097" cy="307777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2 ноя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16:13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121353" y="3194968"/>
            <a:ext cx="144016" cy="144016"/>
          </a:xfrm>
          <a:prstGeom prst="ellipse">
            <a:avLst/>
          </a:prstGeom>
          <a:solidFill>
            <a:srgbClr val="6AAA50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Хронология распространения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704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  <a:effectLst/>
        </p:grpSpPr>
        <p:pic>
          <p:nvPicPr>
            <p:cNvPr id="6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ffectLst/>
        </p:spPr>
        <p:txBody>
          <a:bodyPr/>
          <a:lstStyle/>
          <a:p>
            <a:fld id="{D3FB594E-A2E3-4B70-92CC-C381D2BA58F4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65964"/>
              </p:ext>
            </p:extLst>
          </p:nvPr>
        </p:nvGraphicFramePr>
        <p:xfrm>
          <a:off x="5868144" y="1628800"/>
          <a:ext cx="3124194" cy="2133600"/>
        </p:xfrm>
        <a:graphic>
          <a:graphicData uri="http://schemas.openxmlformats.org/drawingml/2006/table">
            <a:tbl>
              <a:tblPr/>
              <a:tblGrid>
                <a:gridCol w="2303942"/>
                <a:gridCol w="820252"/>
              </a:tblGrid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richardbranson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AA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2858129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AA50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tina_kandelaki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mishasamarsky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vesti_news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570311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gazetaru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navalny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45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453B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vrsoloviev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45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264841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453B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loveradioru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rianru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229674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antonchupilko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177036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31683"/>
              </p:ext>
            </p:extLst>
          </p:nvPr>
        </p:nvGraphicFramePr>
        <p:xfrm>
          <a:off x="5841773" y="1106612"/>
          <a:ext cx="3167844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844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Топ-</a:t>
                      </a:r>
                      <a:r>
                        <a:rPr lang="en-US" sz="1400" b="1" u="none" strike="noStrike" dirty="0" smtClean="0">
                          <a:effectLst/>
                        </a:rPr>
                        <a:t>10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пользователей с наибольшим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количеством подписчиков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19020185"/>
              </p:ext>
            </p:extLst>
          </p:nvPr>
        </p:nvGraphicFramePr>
        <p:xfrm>
          <a:off x="5760132" y="3645024"/>
          <a:ext cx="350642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95143"/>
              </p:ext>
            </p:extLst>
          </p:nvPr>
        </p:nvGraphicFramePr>
        <p:xfrm>
          <a:off x="5940152" y="3861048"/>
          <a:ext cx="30423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338"/>
              </a:tblGrid>
              <a:tr h="349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Суммарный </a:t>
                      </a:r>
                      <a:r>
                        <a:rPr lang="ru-RU" sz="14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медиаохват</a:t>
                      </a:r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в разбивке </a:t>
                      </a:r>
                      <a:endParaRPr lang="en-US" sz="1400" b="1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по тональности </a:t>
                      </a:r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(тыс. пользователей)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32651" y="5373216"/>
            <a:ext cx="443143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Суммарный </a:t>
            </a:r>
            <a:r>
              <a:rPr lang="ru-RU" sz="1400" dirty="0" err="1" smtClean="0"/>
              <a:t>медиаохват</a:t>
            </a:r>
            <a:r>
              <a:rPr lang="ru-RU" sz="1400" dirty="0" smtClean="0"/>
              <a:t> – </a:t>
            </a:r>
            <a:r>
              <a:rPr lang="ru-RU" sz="1400" b="1" dirty="0" smtClean="0"/>
              <a:t>3 880 000 </a:t>
            </a:r>
            <a:r>
              <a:rPr lang="ru-RU" sz="1400" dirty="0" smtClean="0"/>
              <a:t>пользователей </a:t>
            </a:r>
            <a:br>
              <a:rPr lang="ru-RU" sz="1400" dirty="0" smtClean="0"/>
            </a:br>
            <a:r>
              <a:rPr lang="ru-RU" sz="1400" b="1" dirty="0" smtClean="0"/>
              <a:t>944 000 </a:t>
            </a:r>
            <a:r>
              <a:rPr lang="ru-RU" sz="1400" dirty="0" smtClean="0"/>
              <a:t>(</a:t>
            </a:r>
            <a:r>
              <a:rPr lang="ru-RU" sz="1400" b="1" dirty="0" smtClean="0"/>
              <a:t>23</a:t>
            </a:r>
            <a:r>
              <a:rPr lang="ru-RU" sz="1400" dirty="0" smtClean="0"/>
              <a:t> %) получили негативно окрашенную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Аудитория дискуссии</a:t>
            </a:r>
          </a:p>
        </p:txBody>
      </p:sp>
      <p:pic>
        <p:nvPicPr>
          <p:cNvPr id="5123" name="Picture 3" descr="C:\Users\Пользователь\Documents\0JOB\ExLibris\Презентаза 8 апр\Untitled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142984"/>
            <a:ext cx="5200637" cy="3769774"/>
          </a:xfrm>
          <a:prstGeom prst="rect">
            <a:avLst/>
          </a:prstGeom>
          <a:noFill/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428596" y="1142984"/>
            <a:ext cx="5214974" cy="3786214"/>
          </a:xfrm>
          <a:prstGeom prst="roundRect">
            <a:avLst>
              <a:gd name="adj" fmla="val 3171"/>
            </a:avLst>
          </a:prstGeom>
          <a:noFill/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6512" y="-1"/>
            <a:ext cx="9144000" cy="6858001"/>
            <a:chOff x="1467" y="-1"/>
            <a:chExt cx="9144000" cy="6858001"/>
          </a:xfrm>
        </p:grpSpPr>
        <p:pic>
          <p:nvPicPr>
            <p:cNvPr id="6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06" y="1127770"/>
            <a:ext cx="7228694" cy="381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 flipH="1">
            <a:off x="5831706" y="5329168"/>
            <a:ext cx="1965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13 </a:t>
            </a:r>
            <a:r>
              <a:rPr lang="ru-RU" sz="1400" b="1" i="1" dirty="0" err="1" smtClean="0"/>
              <a:t>ретвитов</a:t>
            </a:r>
            <a:endParaRPr lang="ru-RU" sz="1400" b="1" i="1" dirty="0" smtClean="0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323527" y="980728"/>
            <a:ext cx="4291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hlinkClick r:id="rId7"/>
              </a:rPr>
              <a:t>Andrey</a:t>
            </a:r>
            <a:r>
              <a:rPr lang="en-US" sz="1400" b="1" dirty="0">
                <a:hlinkClick r:id="rId7"/>
              </a:rPr>
              <a:t> </a:t>
            </a:r>
            <a:r>
              <a:rPr lang="en-US" sz="1400" b="1" dirty="0" err="1" smtClean="0">
                <a:hlinkClick r:id="rId7"/>
              </a:rPr>
              <a:t>Yablonskikh</a:t>
            </a:r>
            <a:r>
              <a:rPr lang="ru-RU" sz="1400" b="1" dirty="0" smtClean="0"/>
              <a:t> </a:t>
            </a:r>
            <a:r>
              <a:rPr lang="en-US" sz="1400" dirty="0" smtClean="0">
                <a:hlinkClick r:id="rId8"/>
              </a:rPr>
              <a:t>‏</a:t>
            </a:r>
            <a:r>
              <a:rPr lang="ru-RU" sz="1400" i="1" dirty="0" smtClean="0"/>
              <a:t>3277 подписчиков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323528" y="939630"/>
            <a:ext cx="5227859" cy="473582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6AA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158" y="4357694"/>
            <a:ext cx="2774065" cy="1942949"/>
          </a:xfrm>
          <a:prstGeom prst="rect">
            <a:avLst/>
          </a:prstGeom>
          <a:ln>
            <a:solidFill>
              <a:srgbClr val="6AAA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7078245" y="4357693"/>
            <a:ext cx="1643471" cy="1492841"/>
          </a:xfrm>
          <a:prstGeom prst="ellipse">
            <a:avLst/>
          </a:prstGeom>
          <a:solidFill>
            <a:srgbClr val="96C694"/>
          </a:solidFill>
          <a:ln>
            <a:solidFill>
              <a:srgbClr val="6AAA5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Суммарный </a:t>
            </a:r>
            <a:r>
              <a:rPr lang="ru-RU" sz="1400" dirty="0" err="1" smtClean="0"/>
              <a:t>медиаохват</a:t>
            </a:r>
            <a:r>
              <a:rPr lang="ru-RU" sz="1400" dirty="0" smtClean="0"/>
              <a:t> сообщения: </a:t>
            </a:r>
          </a:p>
          <a:p>
            <a:pPr algn="ctr"/>
            <a:r>
              <a:rPr lang="ru-RU" sz="1400" b="1" dirty="0" smtClean="0"/>
              <a:t>11 341 подписчик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Распространение позитивных сообщений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02814" y="4350727"/>
            <a:ext cx="3546789" cy="817245"/>
          </a:xfrm>
          <a:prstGeom prst="roundRect">
            <a:avLst/>
          </a:prstGeom>
          <a:ln w="3175">
            <a:solidFill>
              <a:srgbClr val="6AAA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339933"/>
                </a:solidFill>
              </a:rPr>
              <a:t>RT @</a:t>
            </a:r>
            <a:r>
              <a:rPr lang="ru-RU" sz="1400" b="1" dirty="0" err="1">
                <a:solidFill>
                  <a:srgbClr val="339933"/>
                </a:solidFill>
              </a:rPr>
              <a:t>skelick</a:t>
            </a:r>
            <a:r>
              <a:rPr lang="ru-RU" sz="1400" dirty="0"/>
              <a:t>: Ричард </a:t>
            </a:r>
            <a:r>
              <a:rPr lang="ru-RU" sz="1400" dirty="0" err="1"/>
              <a:t>Бренсон</a:t>
            </a:r>
            <a:r>
              <a:rPr lang="ru-RU" sz="1400" dirty="0"/>
              <a:t> и Анатолий Чубайс объявили о создании нового венчурного фонда </a:t>
            </a:r>
            <a:r>
              <a:rPr lang="ru-RU" sz="1400" b="1" dirty="0">
                <a:solidFill>
                  <a:srgbClr val="FF9966"/>
                </a:solidFill>
              </a:rPr>
              <a:t>#</a:t>
            </a:r>
            <a:r>
              <a:rPr lang="ru-RU" sz="1400" b="1" dirty="0" err="1" smtClean="0">
                <a:solidFill>
                  <a:srgbClr val="FF9966"/>
                </a:solidFill>
              </a:rPr>
              <a:t>forinnovations</a:t>
            </a:r>
            <a:endParaRPr lang="ru-RU" sz="1400" b="1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67" y="-1"/>
            <a:ext cx="9144000" cy="6858001"/>
            <a:chOff x="1467" y="-1"/>
            <a:chExt cx="9144000" cy="6858001"/>
          </a:xfrm>
        </p:grpSpPr>
        <p:pic>
          <p:nvPicPr>
            <p:cNvPr id="6" name="Picture 2" descr="C:\Users\Пользователь\Documents\0JOB\ExLibris\Единая система представления графиков\Редактура\Фон 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-1"/>
              <a:ext cx="9144000" cy="6858001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285852" y="857232"/>
              <a:ext cx="6572296" cy="1588"/>
            </a:xfrm>
            <a:prstGeom prst="line">
              <a:avLst/>
            </a:prstGeom>
            <a:ln>
              <a:solidFill>
                <a:srgbClr val="611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9" descr="C:\Users\Пользователь\Documents\0JOB\ExLibris\Единая система представления графиков\Редактура\Лого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291"/>
              <a:ext cx="869155" cy="23954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4286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ahoma" pitchFamily="34" charset="0"/>
              </a:rPr>
              <a:t>Распространение критических сообщений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268760"/>
            <a:ext cx="3240360" cy="2391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857620" y="2285992"/>
            <a:ext cx="3214710" cy="1212513"/>
          </a:xfrm>
          <a:prstGeom prst="ellipse">
            <a:avLst/>
          </a:prstGeom>
          <a:solidFill>
            <a:srgbClr val="96C694"/>
          </a:solidFill>
          <a:ln>
            <a:solidFill>
              <a:srgbClr val="6AAA5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Суммарный </a:t>
            </a:r>
            <a:r>
              <a:rPr lang="ru-RU" sz="1400" dirty="0" err="1" smtClean="0"/>
              <a:t>медиаохват</a:t>
            </a:r>
            <a:r>
              <a:rPr lang="ru-RU" sz="1400" dirty="0" smtClean="0"/>
              <a:t> сообщения: </a:t>
            </a:r>
          </a:p>
          <a:p>
            <a:pPr algn="ctr"/>
            <a:r>
              <a:rPr lang="ru-RU" sz="1400" b="1" dirty="0" smtClean="0"/>
              <a:t>698 898 подписчиков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1007150"/>
            <a:ext cx="3947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hlinkClick r:id="rId5"/>
              </a:rPr>
              <a:t>Vladimir </a:t>
            </a:r>
            <a:r>
              <a:rPr lang="en-US" sz="1400" b="1" dirty="0" err="1" smtClean="0">
                <a:hlinkClick r:id="rId5"/>
              </a:rPr>
              <a:t>Soloviev</a:t>
            </a:r>
            <a:r>
              <a:rPr lang="ru-RU" sz="1400" b="1" dirty="0" smtClean="0"/>
              <a:t> </a:t>
            </a:r>
            <a:r>
              <a:rPr lang="ru-RU" sz="1400" dirty="0" smtClean="0"/>
              <a:t>239 643 подписчика</a:t>
            </a:r>
            <a:endParaRPr lang="en-US" sz="1400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571604" y="980728"/>
            <a:ext cx="3214710" cy="32913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6AA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89" y="3140968"/>
            <a:ext cx="1587925" cy="80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85" y="1628800"/>
            <a:ext cx="853298" cy="639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979712" y="3599438"/>
            <a:ext cx="1776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147 </a:t>
            </a:r>
            <a:r>
              <a:rPr lang="ru-RU" sz="1400" b="1" i="1" dirty="0" err="1" smtClean="0"/>
              <a:t>ретвитов</a:t>
            </a:r>
            <a:endParaRPr lang="ru-RU" sz="1400" b="1" i="1" dirty="0" smtClean="0"/>
          </a:p>
        </p:txBody>
      </p:sp>
      <p:pic>
        <p:nvPicPr>
          <p:cNvPr id="18" name="Рисунок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429447"/>
            <a:ext cx="4104456" cy="242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341729" y="3748512"/>
            <a:ext cx="3357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10"/>
              </a:rPr>
              <a:t>Alexey </a:t>
            </a:r>
            <a:r>
              <a:rPr lang="en-US" sz="1400" b="1" dirty="0" err="1">
                <a:hlinkClick r:id="rId10"/>
              </a:rPr>
              <a:t>Navalny</a:t>
            </a:r>
            <a:r>
              <a:rPr lang="en-US" sz="1400" b="1" dirty="0">
                <a:hlinkClick r:id="rId10"/>
              </a:rPr>
              <a:t> </a:t>
            </a:r>
            <a:r>
              <a:rPr lang="ru-RU" sz="1400" i="1" dirty="0" smtClean="0"/>
              <a:t>306 567 подписчиков</a:t>
            </a:r>
            <a:endParaRPr lang="en-US" sz="1400" i="1" dirty="0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413071" y="3714752"/>
            <a:ext cx="3214709" cy="32913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6AA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Скругленный прямоугольник 22">
            <a:hlinkClick r:id="rId11"/>
          </p:cNvPr>
          <p:cNvSpPr/>
          <p:nvPr/>
        </p:nvSpPr>
        <p:spPr>
          <a:xfrm>
            <a:off x="3000364" y="4071942"/>
            <a:ext cx="5769385" cy="578882"/>
          </a:xfrm>
          <a:prstGeom prst="roundRect">
            <a:avLst/>
          </a:prstGeom>
          <a:ln w="3175">
            <a:solidFill>
              <a:srgbClr val="6AAA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RT @</a:t>
            </a:r>
            <a:r>
              <a:rPr lang="ru-RU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navalny</a:t>
            </a:r>
            <a:r>
              <a:rPr lang="ru-RU" sz="1400" dirty="0"/>
              <a:t>: Прекрасно развиваются </a:t>
            </a:r>
            <a:r>
              <a:rPr lang="ru-RU" sz="1400" dirty="0" err="1"/>
              <a:t>нанотехнологии</a:t>
            </a:r>
            <a:r>
              <a:rPr lang="ru-RU" sz="1400" dirty="0"/>
              <a:t>. Чубайс полетит в космос </a:t>
            </a:r>
            <a:r>
              <a:rPr lang="ru-RU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echo.msk.ru/</a:t>
            </a:r>
            <a:r>
              <a:rPr lang="ru-RU" sz="1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news</a:t>
            </a:r>
            <a:r>
              <a:rPr lang="ru-RU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/946329-ec...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124446" y="5770881"/>
            <a:ext cx="1776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27 </a:t>
            </a:r>
            <a:r>
              <a:rPr lang="ru-RU" sz="1400" b="1" i="1" dirty="0" err="1" smtClean="0"/>
              <a:t>ретвитов</a:t>
            </a:r>
            <a:endParaRPr lang="ru-RU" sz="1400" b="1" i="1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000100" y="4643446"/>
            <a:ext cx="3214710" cy="1212513"/>
          </a:xfrm>
          <a:prstGeom prst="ellipse">
            <a:avLst/>
          </a:prstGeom>
          <a:solidFill>
            <a:srgbClr val="96C694"/>
          </a:solidFill>
          <a:ln>
            <a:solidFill>
              <a:srgbClr val="6AAA5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Суммарный </a:t>
            </a:r>
            <a:r>
              <a:rPr lang="ru-RU" sz="1400" dirty="0" err="1" smtClean="0"/>
              <a:t>медиаохват</a:t>
            </a:r>
            <a:r>
              <a:rPr lang="ru-RU" sz="1400" dirty="0" smtClean="0"/>
              <a:t> сообщения: </a:t>
            </a:r>
          </a:p>
          <a:p>
            <a:pPr algn="ctr"/>
            <a:r>
              <a:rPr lang="ru-RU" sz="1400" b="1" dirty="0" smtClean="0"/>
              <a:t>306 567 подписчиков</a:t>
            </a:r>
            <a:endParaRPr lang="ru-RU" sz="1400" b="1" dirty="0"/>
          </a:p>
        </p:txBody>
      </p:sp>
      <p:sp>
        <p:nvSpPr>
          <p:cNvPr id="28" name="Скругленный прямоугольник 27">
            <a:hlinkClick r:id="rId12"/>
          </p:cNvPr>
          <p:cNvSpPr/>
          <p:nvPr/>
        </p:nvSpPr>
        <p:spPr>
          <a:xfrm>
            <a:off x="3929058" y="1357298"/>
            <a:ext cx="4182734" cy="578882"/>
          </a:xfrm>
          <a:prstGeom prst="roundRect">
            <a:avLst/>
          </a:prstGeom>
          <a:ln w="3175">
            <a:solidFill>
              <a:srgbClr val="6AAA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RT @</a:t>
            </a:r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VRSoloviev</a:t>
            </a:r>
            <a:r>
              <a:rPr lang="ru-RU" sz="1400" dirty="0"/>
              <a:t>:</a:t>
            </a:r>
            <a:r>
              <a:rPr lang="ru-RU" sz="1400" dirty="0" smtClean="0"/>
              <a:t> </a:t>
            </a:r>
            <a:r>
              <a:rPr lang="ru-RU" sz="1400" dirty="0"/>
              <a:t>Чубайс собирается улететь в космос…..мечта многих может сбыться:)</a:t>
            </a:r>
          </a:p>
        </p:txBody>
      </p:sp>
    </p:spTree>
    <p:extLst>
      <p:ext uri="{BB962C8B-B14F-4D97-AF65-F5344CB8AC3E}">
        <p14:creationId xmlns:p14="http://schemas.microsoft.com/office/powerpoint/2010/main" val="31636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413</Words>
  <Application>Microsoft Office PowerPoint</Application>
  <PresentationFormat>Экран (4:3)</PresentationFormat>
  <Paragraphs>127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Специфика продвижения информации в Twitter    На примере анализа распространения информации по результатам пресс-конференции РОСНАНО.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Владимир Блинов Руководитель отдела R'n'D  T: +7 (495) 221-11-02 @: bvv@exlibris.ru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Блинов</dc:creator>
  <cp:lastModifiedBy>Юлия Дорошок</cp:lastModifiedBy>
  <cp:revision>316</cp:revision>
  <dcterms:created xsi:type="dcterms:W3CDTF">2013-02-15T09:23:02Z</dcterms:created>
  <dcterms:modified xsi:type="dcterms:W3CDTF">2013-04-08T15:22:27Z</dcterms:modified>
</cp:coreProperties>
</file>